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8" r:id="rId2"/>
    <p:sldId id="325" r:id="rId3"/>
    <p:sldId id="327" r:id="rId4"/>
    <p:sldId id="328" r:id="rId5"/>
    <p:sldId id="329" r:id="rId6"/>
    <p:sldId id="256" r:id="rId7"/>
    <p:sldId id="265" r:id="rId8"/>
    <p:sldId id="268" r:id="rId9"/>
    <p:sldId id="269" r:id="rId10"/>
    <p:sldId id="270" r:id="rId11"/>
    <p:sldId id="271" r:id="rId12"/>
    <p:sldId id="272" r:id="rId13"/>
    <p:sldId id="273" r:id="rId14"/>
    <p:sldId id="274" r:id="rId15"/>
    <p:sldId id="276" r:id="rId16"/>
    <p:sldId id="295" r:id="rId17"/>
    <p:sldId id="297" r:id="rId18"/>
    <p:sldId id="309" r:id="rId19"/>
    <p:sldId id="300" r:id="rId20"/>
    <p:sldId id="308" r:id="rId21"/>
    <p:sldId id="307" r:id="rId22"/>
    <p:sldId id="298" r:id="rId23"/>
    <p:sldId id="304" r:id="rId24"/>
    <p:sldId id="310" r:id="rId25"/>
    <p:sldId id="311" r:id="rId26"/>
    <p:sldId id="305" r:id="rId27"/>
  </p:sldIdLst>
  <p:sldSz cx="12192000" cy="6858000"/>
  <p:notesSz cx="6645275" cy="9775825"/>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99"/>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Stile chiaro 1 - Colore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EC20E35-A176-4012-BC5E-935CFFF8708E}" styleName="Stile medio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00" autoAdjust="0"/>
    <p:restoredTop sz="94660"/>
  </p:normalViewPr>
  <p:slideViewPr>
    <p:cSldViewPr snapToGrid="0">
      <p:cViewPr varScale="1">
        <p:scale>
          <a:sx n="68" d="100"/>
          <a:sy n="68" d="100"/>
        </p:scale>
        <p:origin x="166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1" y="1"/>
            <a:ext cx="2879725" cy="490538"/>
          </a:xfrm>
          <a:prstGeom prst="rect">
            <a:avLst/>
          </a:prstGeom>
        </p:spPr>
        <p:txBody>
          <a:bodyPr vert="horz" lIns="91437" tIns="45718" rIns="91437" bIns="45718" rtlCol="0"/>
          <a:lstStyle>
            <a:lvl1pPr algn="l">
              <a:defRPr sz="1200"/>
            </a:lvl1pPr>
          </a:lstStyle>
          <a:p>
            <a:endParaRPr lang="it-IT"/>
          </a:p>
        </p:txBody>
      </p:sp>
      <p:sp>
        <p:nvSpPr>
          <p:cNvPr id="3" name="Segnaposto data 2"/>
          <p:cNvSpPr>
            <a:spLocks noGrp="1"/>
          </p:cNvSpPr>
          <p:nvPr>
            <p:ph type="dt" idx="1"/>
          </p:nvPr>
        </p:nvSpPr>
        <p:spPr>
          <a:xfrm>
            <a:off x="3763964" y="1"/>
            <a:ext cx="2879725" cy="490538"/>
          </a:xfrm>
          <a:prstGeom prst="rect">
            <a:avLst/>
          </a:prstGeom>
        </p:spPr>
        <p:txBody>
          <a:bodyPr vert="horz" lIns="91437" tIns="45718" rIns="91437" bIns="45718" rtlCol="0"/>
          <a:lstStyle>
            <a:lvl1pPr algn="r">
              <a:defRPr sz="1200"/>
            </a:lvl1pPr>
          </a:lstStyle>
          <a:p>
            <a:fld id="{222B68AC-E6A0-4012-9FB9-5430FADB2852}" type="datetimeFigureOut">
              <a:rPr lang="it-IT" smtClean="0"/>
              <a:t>14/02/2022</a:t>
            </a:fld>
            <a:endParaRPr lang="it-IT"/>
          </a:p>
        </p:txBody>
      </p:sp>
      <p:sp>
        <p:nvSpPr>
          <p:cNvPr id="4" name="Segnaposto immagine diapositiva 3"/>
          <p:cNvSpPr>
            <a:spLocks noGrp="1" noRot="1" noChangeAspect="1"/>
          </p:cNvSpPr>
          <p:nvPr>
            <p:ph type="sldImg" idx="2"/>
          </p:nvPr>
        </p:nvSpPr>
        <p:spPr>
          <a:xfrm>
            <a:off x="388938" y="1220788"/>
            <a:ext cx="5867400" cy="3300412"/>
          </a:xfrm>
          <a:prstGeom prst="rect">
            <a:avLst/>
          </a:prstGeom>
          <a:noFill/>
          <a:ln w="12700">
            <a:solidFill>
              <a:prstClr val="black"/>
            </a:solidFill>
          </a:ln>
        </p:spPr>
        <p:txBody>
          <a:bodyPr vert="horz" lIns="91437" tIns="45718" rIns="91437" bIns="45718" rtlCol="0" anchor="ctr"/>
          <a:lstStyle/>
          <a:p>
            <a:endParaRPr lang="it-IT"/>
          </a:p>
        </p:txBody>
      </p:sp>
      <p:sp>
        <p:nvSpPr>
          <p:cNvPr id="5" name="Segnaposto note 4"/>
          <p:cNvSpPr>
            <a:spLocks noGrp="1"/>
          </p:cNvSpPr>
          <p:nvPr>
            <p:ph type="body" sz="quarter" idx="3"/>
          </p:nvPr>
        </p:nvSpPr>
        <p:spPr>
          <a:xfrm>
            <a:off x="665163" y="4705350"/>
            <a:ext cx="5314950" cy="3848100"/>
          </a:xfrm>
          <a:prstGeom prst="rect">
            <a:avLst/>
          </a:prstGeom>
        </p:spPr>
        <p:txBody>
          <a:bodyPr vert="horz" lIns="91437" tIns="45718" rIns="91437" bIns="45718"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1" y="9285289"/>
            <a:ext cx="2879725" cy="490536"/>
          </a:xfrm>
          <a:prstGeom prst="rect">
            <a:avLst/>
          </a:prstGeom>
        </p:spPr>
        <p:txBody>
          <a:bodyPr vert="horz" lIns="91437" tIns="45718" rIns="91437" bIns="45718" rtlCol="0" anchor="b"/>
          <a:lstStyle>
            <a:lvl1pPr algn="l">
              <a:defRPr sz="1200"/>
            </a:lvl1pPr>
          </a:lstStyle>
          <a:p>
            <a:endParaRPr lang="it-IT"/>
          </a:p>
        </p:txBody>
      </p:sp>
      <p:sp>
        <p:nvSpPr>
          <p:cNvPr id="7" name="Segnaposto numero diapositiva 6"/>
          <p:cNvSpPr>
            <a:spLocks noGrp="1"/>
          </p:cNvSpPr>
          <p:nvPr>
            <p:ph type="sldNum" sz="quarter" idx="5"/>
          </p:nvPr>
        </p:nvSpPr>
        <p:spPr>
          <a:xfrm>
            <a:off x="3763964" y="9285289"/>
            <a:ext cx="2879725" cy="490536"/>
          </a:xfrm>
          <a:prstGeom prst="rect">
            <a:avLst/>
          </a:prstGeom>
        </p:spPr>
        <p:txBody>
          <a:bodyPr vert="horz" lIns="91437" tIns="45718" rIns="91437" bIns="45718" rtlCol="0" anchor="b"/>
          <a:lstStyle>
            <a:lvl1pPr algn="r">
              <a:defRPr sz="1200"/>
            </a:lvl1pPr>
          </a:lstStyle>
          <a:p>
            <a:fld id="{4A350AE7-46E8-40A7-958C-56AE131607E8}" type="slidenum">
              <a:rPr lang="it-IT" smtClean="0"/>
              <a:t>‹N›</a:t>
            </a:fld>
            <a:endParaRPr lang="it-IT"/>
          </a:p>
        </p:txBody>
      </p:sp>
    </p:spTree>
    <p:extLst>
      <p:ext uri="{BB962C8B-B14F-4D97-AF65-F5344CB8AC3E}">
        <p14:creationId xmlns:p14="http://schemas.microsoft.com/office/powerpoint/2010/main" val="7175198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A350AE7-46E8-40A7-958C-56AE131607E8}" type="slidenum">
              <a:rPr lang="it-IT" smtClean="0"/>
              <a:t>1</a:t>
            </a:fld>
            <a:endParaRPr lang="it-IT"/>
          </a:p>
        </p:txBody>
      </p:sp>
    </p:spTree>
    <p:extLst>
      <p:ext uri="{BB962C8B-B14F-4D97-AF65-F5344CB8AC3E}">
        <p14:creationId xmlns:p14="http://schemas.microsoft.com/office/powerpoint/2010/main" val="14778613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A350AE7-46E8-40A7-958C-56AE131607E8}" type="slidenum">
              <a:rPr lang="it-IT" smtClean="0"/>
              <a:t>10</a:t>
            </a:fld>
            <a:endParaRPr lang="it-IT"/>
          </a:p>
        </p:txBody>
      </p:sp>
    </p:spTree>
    <p:extLst>
      <p:ext uri="{BB962C8B-B14F-4D97-AF65-F5344CB8AC3E}">
        <p14:creationId xmlns:p14="http://schemas.microsoft.com/office/powerpoint/2010/main" val="23916549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A350AE7-46E8-40A7-958C-56AE131607E8}" type="slidenum">
              <a:rPr lang="it-IT" smtClean="0"/>
              <a:t>11</a:t>
            </a:fld>
            <a:endParaRPr lang="it-IT"/>
          </a:p>
        </p:txBody>
      </p:sp>
    </p:spTree>
    <p:extLst>
      <p:ext uri="{BB962C8B-B14F-4D97-AF65-F5344CB8AC3E}">
        <p14:creationId xmlns:p14="http://schemas.microsoft.com/office/powerpoint/2010/main" val="31626527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A350AE7-46E8-40A7-958C-56AE131607E8}" type="slidenum">
              <a:rPr lang="it-IT" smtClean="0"/>
              <a:t>12</a:t>
            </a:fld>
            <a:endParaRPr lang="it-IT"/>
          </a:p>
        </p:txBody>
      </p:sp>
    </p:spTree>
    <p:extLst>
      <p:ext uri="{BB962C8B-B14F-4D97-AF65-F5344CB8AC3E}">
        <p14:creationId xmlns:p14="http://schemas.microsoft.com/office/powerpoint/2010/main" val="20148457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A350AE7-46E8-40A7-958C-56AE131607E8}" type="slidenum">
              <a:rPr lang="it-IT" smtClean="0"/>
              <a:t>13</a:t>
            </a:fld>
            <a:endParaRPr lang="it-IT"/>
          </a:p>
        </p:txBody>
      </p:sp>
    </p:spTree>
    <p:extLst>
      <p:ext uri="{BB962C8B-B14F-4D97-AF65-F5344CB8AC3E}">
        <p14:creationId xmlns:p14="http://schemas.microsoft.com/office/powerpoint/2010/main" val="3062189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A350AE7-46E8-40A7-958C-56AE131607E8}" type="slidenum">
              <a:rPr lang="it-IT" smtClean="0"/>
              <a:t>14</a:t>
            </a:fld>
            <a:endParaRPr lang="it-IT"/>
          </a:p>
        </p:txBody>
      </p:sp>
    </p:spTree>
    <p:extLst>
      <p:ext uri="{BB962C8B-B14F-4D97-AF65-F5344CB8AC3E}">
        <p14:creationId xmlns:p14="http://schemas.microsoft.com/office/powerpoint/2010/main" val="21666707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A350AE7-46E8-40A7-958C-56AE131607E8}" type="slidenum">
              <a:rPr lang="it-IT" smtClean="0"/>
              <a:t>15</a:t>
            </a:fld>
            <a:endParaRPr lang="it-IT"/>
          </a:p>
        </p:txBody>
      </p:sp>
    </p:spTree>
    <p:extLst>
      <p:ext uri="{BB962C8B-B14F-4D97-AF65-F5344CB8AC3E}">
        <p14:creationId xmlns:p14="http://schemas.microsoft.com/office/powerpoint/2010/main" val="4556844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A350AE7-46E8-40A7-958C-56AE131607E8}" type="slidenum">
              <a:rPr lang="it-IT" smtClean="0"/>
              <a:t>16</a:t>
            </a:fld>
            <a:endParaRPr lang="it-IT"/>
          </a:p>
        </p:txBody>
      </p:sp>
    </p:spTree>
    <p:extLst>
      <p:ext uri="{BB962C8B-B14F-4D97-AF65-F5344CB8AC3E}">
        <p14:creationId xmlns:p14="http://schemas.microsoft.com/office/powerpoint/2010/main" val="12996175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A350AE7-46E8-40A7-958C-56AE131607E8}" type="slidenum">
              <a:rPr lang="it-IT" smtClean="0"/>
              <a:t>17</a:t>
            </a:fld>
            <a:endParaRPr lang="it-IT"/>
          </a:p>
        </p:txBody>
      </p:sp>
    </p:spTree>
    <p:extLst>
      <p:ext uri="{BB962C8B-B14F-4D97-AF65-F5344CB8AC3E}">
        <p14:creationId xmlns:p14="http://schemas.microsoft.com/office/powerpoint/2010/main" val="40970545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A350AE7-46E8-40A7-958C-56AE131607E8}" type="slidenum">
              <a:rPr lang="it-IT" smtClean="0"/>
              <a:t>18</a:t>
            </a:fld>
            <a:endParaRPr lang="it-IT"/>
          </a:p>
        </p:txBody>
      </p:sp>
    </p:spTree>
    <p:extLst>
      <p:ext uri="{BB962C8B-B14F-4D97-AF65-F5344CB8AC3E}">
        <p14:creationId xmlns:p14="http://schemas.microsoft.com/office/powerpoint/2010/main" val="38820522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A350AE7-46E8-40A7-958C-56AE131607E8}" type="slidenum">
              <a:rPr lang="it-IT" smtClean="0"/>
              <a:t>19</a:t>
            </a:fld>
            <a:endParaRPr lang="it-IT"/>
          </a:p>
        </p:txBody>
      </p:sp>
    </p:spTree>
    <p:extLst>
      <p:ext uri="{BB962C8B-B14F-4D97-AF65-F5344CB8AC3E}">
        <p14:creationId xmlns:p14="http://schemas.microsoft.com/office/powerpoint/2010/main" val="39072355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A350AE7-46E8-40A7-958C-56AE131607E8}" type="slidenum">
              <a:rPr lang="it-IT" smtClean="0"/>
              <a:t>2</a:t>
            </a:fld>
            <a:endParaRPr lang="it-IT"/>
          </a:p>
        </p:txBody>
      </p:sp>
    </p:spTree>
    <p:extLst>
      <p:ext uri="{BB962C8B-B14F-4D97-AF65-F5344CB8AC3E}">
        <p14:creationId xmlns:p14="http://schemas.microsoft.com/office/powerpoint/2010/main" val="26594739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A350AE7-46E8-40A7-958C-56AE131607E8}" type="slidenum">
              <a:rPr lang="it-IT" smtClean="0"/>
              <a:t>20</a:t>
            </a:fld>
            <a:endParaRPr lang="it-IT"/>
          </a:p>
        </p:txBody>
      </p:sp>
    </p:spTree>
    <p:extLst>
      <p:ext uri="{BB962C8B-B14F-4D97-AF65-F5344CB8AC3E}">
        <p14:creationId xmlns:p14="http://schemas.microsoft.com/office/powerpoint/2010/main" val="299211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A350AE7-46E8-40A7-958C-56AE131607E8}" type="slidenum">
              <a:rPr lang="it-IT" smtClean="0"/>
              <a:t>21</a:t>
            </a:fld>
            <a:endParaRPr lang="it-IT"/>
          </a:p>
        </p:txBody>
      </p:sp>
    </p:spTree>
    <p:extLst>
      <p:ext uri="{BB962C8B-B14F-4D97-AF65-F5344CB8AC3E}">
        <p14:creationId xmlns:p14="http://schemas.microsoft.com/office/powerpoint/2010/main" val="18013722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A350AE7-46E8-40A7-958C-56AE131607E8}" type="slidenum">
              <a:rPr lang="it-IT" smtClean="0"/>
              <a:t>22</a:t>
            </a:fld>
            <a:endParaRPr lang="it-IT"/>
          </a:p>
        </p:txBody>
      </p:sp>
    </p:spTree>
    <p:extLst>
      <p:ext uri="{BB962C8B-B14F-4D97-AF65-F5344CB8AC3E}">
        <p14:creationId xmlns:p14="http://schemas.microsoft.com/office/powerpoint/2010/main" val="34848436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A350AE7-46E8-40A7-958C-56AE131607E8}" type="slidenum">
              <a:rPr lang="it-IT" smtClean="0"/>
              <a:t>23</a:t>
            </a:fld>
            <a:endParaRPr lang="it-IT"/>
          </a:p>
        </p:txBody>
      </p:sp>
    </p:spTree>
    <p:extLst>
      <p:ext uri="{BB962C8B-B14F-4D97-AF65-F5344CB8AC3E}">
        <p14:creationId xmlns:p14="http://schemas.microsoft.com/office/powerpoint/2010/main" val="38010341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A350AE7-46E8-40A7-958C-56AE131607E8}" type="slidenum">
              <a:rPr lang="it-IT" smtClean="0"/>
              <a:t>24</a:t>
            </a:fld>
            <a:endParaRPr lang="it-IT"/>
          </a:p>
        </p:txBody>
      </p:sp>
    </p:spTree>
    <p:extLst>
      <p:ext uri="{BB962C8B-B14F-4D97-AF65-F5344CB8AC3E}">
        <p14:creationId xmlns:p14="http://schemas.microsoft.com/office/powerpoint/2010/main" val="7501060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A350AE7-46E8-40A7-958C-56AE131607E8}" type="slidenum">
              <a:rPr lang="it-IT" smtClean="0"/>
              <a:t>25</a:t>
            </a:fld>
            <a:endParaRPr lang="it-IT"/>
          </a:p>
        </p:txBody>
      </p:sp>
    </p:spTree>
    <p:extLst>
      <p:ext uri="{BB962C8B-B14F-4D97-AF65-F5344CB8AC3E}">
        <p14:creationId xmlns:p14="http://schemas.microsoft.com/office/powerpoint/2010/main" val="7093445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A350AE7-46E8-40A7-958C-56AE131607E8}" type="slidenum">
              <a:rPr lang="it-IT" smtClean="0"/>
              <a:t>26</a:t>
            </a:fld>
            <a:endParaRPr lang="it-IT"/>
          </a:p>
        </p:txBody>
      </p:sp>
    </p:spTree>
    <p:extLst>
      <p:ext uri="{BB962C8B-B14F-4D97-AF65-F5344CB8AC3E}">
        <p14:creationId xmlns:p14="http://schemas.microsoft.com/office/powerpoint/2010/main" val="18849581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A350AE7-46E8-40A7-958C-56AE131607E8}" type="slidenum">
              <a:rPr lang="it-IT" smtClean="0"/>
              <a:t>3</a:t>
            </a:fld>
            <a:endParaRPr lang="it-IT"/>
          </a:p>
        </p:txBody>
      </p:sp>
    </p:spTree>
    <p:extLst>
      <p:ext uri="{BB962C8B-B14F-4D97-AF65-F5344CB8AC3E}">
        <p14:creationId xmlns:p14="http://schemas.microsoft.com/office/powerpoint/2010/main" val="3855090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A350AE7-46E8-40A7-958C-56AE131607E8}" type="slidenum">
              <a:rPr lang="it-IT" smtClean="0"/>
              <a:t>4</a:t>
            </a:fld>
            <a:endParaRPr lang="it-IT"/>
          </a:p>
        </p:txBody>
      </p:sp>
    </p:spTree>
    <p:extLst>
      <p:ext uri="{BB962C8B-B14F-4D97-AF65-F5344CB8AC3E}">
        <p14:creationId xmlns:p14="http://schemas.microsoft.com/office/powerpoint/2010/main" val="36371553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A350AE7-46E8-40A7-958C-56AE131607E8}" type="slidenum">
              <a:rPr lang="it-IT" smtClean="0"/>
              <a:t>5</a:t>
            </a:fld>
            <a:endParaRPr lang="it-IT"/>
          </a:p>
        </p:txBody>
      </p:sp>
    </p:spTree>
    <p:extLst>
      <p:ext uri="{BB962C8B-B14F-4D97-AF65-F5344CB8AC3E}">
        <p14:creationId xmlns:p14="http://schemas.microsoft.com/office/powerpoint/2010/main" val="2923753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A350AE7-46E8-40A7-958C-56AE131607E8}" type="slidenum">
              <a:rPr lang="it-IT" smtClean="0"/>
              <a:t>6</a:t>
            </a:fld>
            <a:endParaRPr lang="it-IT"/>
          </a:p>
        </p:txBody>
      </p:sp>
    </p:spTree>
    <p:extLst>
      <p:ext uri="{BB962C8B-B14F-4D97-AF65-F5344CB8AC3E}">
        <p14:creationId xmlns:p14="http://schemas.microsoft.com/office/powerpoint/2010/main" val="9696289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A350AE7-46E8-40A7-958C-56AE131607E8}" type="slidenum">
              <a:rPr lang="it-IT" smtClean="0"/>
              <a:t>7</a:t>
            </a:fld>
            <a:endParaRPr lang="it-IT"/>
          </a:p>
        </p:txBody>
      </p:sp>
    </p:spTree>
    <p:extLst>
      <p:ext uri="{BB962C8B-B14F-4D97-AF65-F5344CB8AC3E}">
        <p14:creationId xmlns:p14="http://schemas.microsoft.com/office/powerpoint/2010/main" val="14196956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A350AE7-46E8-40A7-958C-56AE131607E8}" type="slidenum">
              <a:rPr lang="it-IT" smtClean="0"/>
              <a:t>8</a:t>
            </a:fld>
            <a:endParaRPr lang="it-IT"/>
          </a:p>
        </p:txBody>
      </p:sp>
    </p:spTree>
    <p:extLst>
      <p:ext uri="{BB962C8B-B14F-4D97-AF65-F5344CB8AC3E}">
        <p14:creationId xmlns:p14="http://schemas.microsoft.com/office/powerpoint/2010/main" val="34624066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A350AE7-46E8-40A7-958C-56AE131607E8}" type="slidenum">
              <a:rPr lang="it-IT" smtClean="0"/>
              <a:t>9</a:t>
            </a:fld>
            <a:endParaRPr lang="it-IT"/>
          </a:p>
        </p:txBody>
      </p:sp>
    </p:spTree>
    <p:extLst>
      <p:ext uri="{BB962C8B-B14F-4D97-AF65-F5344CB8AC3E}">
        <p14:creationId xmlns:p14="http://schemas.microsoft.com/office/powerpoint/2010/main" val="28877824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4F4C7C-1E98-47E7-A578-D90C42CBFA46}"/>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50EAAE88-A7CD-4064-8F28-05D564D214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5ADDA9D1-9B82-4EC5-8250-71864279CD45}"/>
              </a:ext>
            </a:extLst>
          </p:cNvPr>
          <p:cNvSpPr>
            <a:spLocks noGrp="1"/>
          </p:cNvSpPr>
          <p:nvPr>
            <p:ph type="dt" sz="half" idx="10"/>
          </p:nvPr>
        </p:nvSpPr>
        <p:spPr/>
        <p:txBody>
          <a:bodyPr/>
          <a:lstStyle/>
          <a:p>
            <a:fld id="{EB94C4E4-FEED-49B3-958A-DC69993687BC}" type="datetimeFigureOut">
              <a:rPr lang="it-IT" smtClean="0"/>
              <a:t>14/02/2022</a:t>
            </a:fld>
            <a:endParaRPr lang="it-IT"/>
          </a:p>
        </p:txBody>
      </p:sp>
      <p:sp>
        <p:nvSpPr>
          <p:cNvPr id="5" name="Segnaposto piè di pagina 4">
            <a:extLst>
              <a:ext uri="{FF2B5EF4-FFF2-40B4-BE49-F238E27FC236}">
                <a16:creationId xmlns:a16="http://schemas.microsoft.com/office/drawing/2014/main" id="{683E9D73-3C5A-4065-9088-9047B017EA7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F2363FB-6638-467E-BF3D-57F8D8A6F6B4}"/>
              </a:ext>
            </a:extLst>
          </p:cNvPr>
          <p:cNvSpPr>
            <a:spLocks noGrp="1"/>
          </p:cNvSpPr>
          <p:nvPr>
            <p:ph type="sldNum" sz="quarter" idx="12"/>
          </p:nvPr>
        </p:nvSpPr>
        <p:spPr/>
        <p:txBody>
          <a:bodyPr/>
          <a:lstStyle/>
          <a:p>
            <a:fld id="{62D47F43-0DA3-41DD-8E47-76284EA0A09B}" type="slidenum">
              <a:rPr lang="it-IT" smtClean="0"/>
              <a:t>‹N›</a:t>
            </a:fld>
            <a:endParaRPr lang="it-IT"/>
          </a:p>
        </p:txBody>
      </p:sp>
    </p:spTree>
    <p:extLst>
      <p:ext uri="{BB962C8B-B14F-4D97-AF65-F5344CB8AC3E}">
        <p14:creationId xmlns:p14="http://schemas.microsoft.com/office/powerpoint/2010/main" val="36715389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4F3990-D76B-48BA-AB79-5F766F51D338}"/>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CA7E63A4-6CD7-4725-BD63-2263516D6903}"/>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17D64C0-5FBA-4413-88E8-87FF2ACD96B8}"/>
              </a:ext>
            </a:extLst>
          </p:cNvPr>
          <p:cNvSpPr>
            <a:spLocks noGrp="1"/>
          </p:cNvSpPr>
          <p:nvPr>
            <p:ph type="dt" sz="half" idx="10"/>
          </p:nvPr>
        </p:nvSpPr>
        <p:spPr/>
        <p:txBody>
          <a:bodyPr/>
          <a:lstStyle/>
          <a:p>
            <a:fld id="{EB94C4E4-FEED-49B3-958A-DC69993687BC}" type="datetimeFigureOut">
              <a:rPr lang="it-IT" smtClean="0"/>
              <a:t>14/02/2022</a:t>
            </a:fld>
            <a:endParaRPr lang="it-IT"/>
          </a:p>
        </p:txBody>
      </p:sp>
      <p:sp>
        <p:nvSpPr>
          <p:cNvPr id="5" name="Segnaposto piè di pagina 4">
            <a:extLst>
              <a:ext uri="{FF2B5EF4-FFF2-40B4-BE49-F238E27FC236}">
                <a16:creationId xmlns:a16="http://schemas.microsoft.com/office/drawing/2014/main" id="{27776FF5-C4C1-4978-AFA0-5B55FA19DCB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1B63751-86AA-455D-A82B-3984331B5E70}"/>
              </a:ext>
            </a:extLst>
          </p:cNvPr>
          <p:cNvSpPr>
            <a:spLocks noGrp="1"/>
          </p:cNvSpPr>
          <p:nvPr>
            <p:ph type="sldNum" sz="quarter" idx="12"/>
          </p:nvPr>
        </p:nvSpPr>
        <p:spPr/>
        <p:txBody>
          <a:bodyPr/>
          <a:lstStyle/>
          <a:p>
            <a:fld id="{62D47F43-0DA3-41DD-8E47-76284EA0A09B}" type="slidenum">
              <a:rPr lang="it-IT" smtClean="0"/>
              <a:t>‹N›</a:t>
            </a:fld>
            <a:endParaRPr lang="it-IT"/>
          </a:p>
        </p:txBody>
      </p:sp>
    </p:spTree>
    <p:extLst>
      <p:ext uri="{BB962C8B-B14F-4D97-AF65-F5344CB8AC3E}">
        <p14:creationId xmlns:p14="http://schemas.microsoft.com/office/powerpoint/2010/main" val="3877637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70EDA7A2-20CB-436C-A266-6CAD01536560}"/>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5960002-ABFA-46F4-BC7E-CF4AFDDDBAE7}"/>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C9673AC-FBB2-4CCE-B48D-A38C373808BA}"/>
              </a:ext>
            </a:extLst>
          </p:cNvPr>
          <p:cNvSpPr>
            <a:spLocks noGrp="1"/>
          </p:cNvSpPr>
          <p:nvPr>
            <p:ph type="dt" sz="half" idx="10"/>
          </p:nvPr>
        </p:nvSpPr>
        <p:spPr/>
        <p:txBody>
          <a:bodyPr/>
          <a:lstStyle/>
          <a:p>
            <a:fld id="{EB94C4E4-FEED-49B3-958A-DC69993687BC}" type="datetimeFigureOut">
              <a:rPr lang="it-IT" smtClean="0"/>
              <a:t>14/02/2022</a:t>
            </a:fld>
            <a:endParaRPr lang="it-IT"/>
          </a:p>
        </p:txBody>
      </p:sp>
      <p:sp>
        <p:nvSpPr>
          <p:cNvPr id="5" name="Segnaposto piè di pagina 4">
            <a:extLst>
              <a:ext uri="{FF2B5EF4-FFF2-40B4-BE49-F238E27FC236}">
                <a16:creationId xmlns:a16="http://schemas.microsoft.com/office/drawing/2014/main" id="{22771E7A-08E9-4B8C-88B3-7B929752AA6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EE7C31F-861F-41A3-9EBF-DB07DFA1BCBB}"/>
              </a:ext>
            </a:extLst>
          </p:cNvPr>
          <p:cNvSpPr>
            <a:spLocks noGrp="1"/>
          </p:cNvSpPr>
          <p:nvPr>
            <p:ph type="sldNum" sz="quarter" idx="12"/>
          </p:nvPr>
        </p:nvSpPr>
        <p:spPr/>
        <p:txBody>
          <a:bodyPr/>
          <a:lstStyle/>
          <a:p>
            <a:fld id="{62D47F43-0DA3-41DD-8E47-76284EA0A09B}" type="slidenum">
              <a:rPr lang="it-IT" smtClean="0"/>
              <a:t>‹N›</a:t>
            </a:fld>
            <a:endParaRPr lang="it-IT"/>
          </a:p>
        </p:txBody>
      </p:sp>
    </p:spTree>
    <p:extLst>
      <p:ext uri="{BB962C8B-B14F-4D97-AF65-F5344CB8AC3E}">
        <p14:creationId xmlns:p14="http://schemas.microsoft.com/office/powerpoint/2010/main" val="1840328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2C18F3-6880-4F80-AE6A-908ADFEE0247}"/>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1BA0BC0-4801-4E02-9977-2D270E71156A}"/>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2A95446-E742-4A9D-BD21-0524C3E9304C}"/>
              </a:ext>
            </a:extLst>
          </p:cNvPr>
          <p:cNvSpPr>
            <a:spLocks noGrp="1"/>
          </p:cNvSpPr>
          <p:nvPr>
            <p:ph type="dt" sz="half" idx="10"/>
          </p:nvPr>
        </p:nvSpPr>
        <p:spPr/>
        <p:txBody>
          <a:bodyPr/>
          <a:lstStyle/>
          <a:p>
            <a:fld id="{EB94C4E4-FEED-49B3-958A-DC69993687BC}" type="datetimeFigureOut">
              <a:rPr lang="it-IT" smtClean="0"/>
              <a:t>14/02/2022</a:t>
            </a:fld>
            <a:endParaRPr lang="it-IT"/>
          </a:p>
        </p:txBody>
      </p:sp>
      <p:sp>
        <p:nvSpPr>
          <p:cNvPr id="5" name="Segnaposto piè di pagina 4">
            <a:extLst>
              <a:ext uri="{FF2B5EF4-FFF2-40B4-BE49-F238E27FC236}">
                <a16:creationId xmlns:a16="http://schemas.microsoft.com/office/drawing/2014/main" id="{39314EC3-C7A8-4F2D-A40C-A88CAA74E17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6B3FFB7-C488-4547-B63D-70FA57D0FF94}"/>
              </a:ext>
            </a:extLst>
          </p:cNvPr>
          <p:cNvSpPr>
            <a:spLocks noGrp="1"/>
          </p:cNvSpPr>
          <p:nvPr>
            <p:ph type="sldNum" sz="quarter" idx="12"/>
          </p:nvPr>
        </p:nvSpPr>
        <p:spPr/>
        <p:txBody>
          <a:bodyPr/>
          <a:lstStyle/>
          <a:p>
            <a:fld id="{62D47F43-0DA3-41DD-8E47-76284EA0A09B}" type="slidenum">
              <a:rPr lang="it-IT" smtClean="0"/>
              <a:t>‹N›</a:t>
            </a:fld>
            <a:endParaRPr lang="it-IT"/>
          </a:p>
        </p:txBody>
      </p:sp>
    </p:spTree>
    <p:extLst>
      <p:ext uri="{BB962C8B-B14F-4D97-AF65-F5344CB8AC3E}">
        <p14:creationId xmlns:p14="http://schemas.microsoft.com/office/powerpoint/2010/main" val="4226460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CED496-9815-4EC3-99C5-0894C3439689}"/>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1312FA5E-5031-4A4B-94C9-2CA09110F5C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E7188BB7-A31C-4140-9BC2-C37638798E66}"/>
              </a:ext>
            </a:extLst>
          </p:cNvPr>
          <p:cNvSpPr>
            <a:spLocks noGrp="1"/>
          </p:cNvSpPr>
          <p:nvPr>
            <p:ph type="dt" sz="half" idx="10"/>
          </p:nvPr>
        </p:nvSpPr>
        <p:spPr/>
        <p:txBody>
          <a:bodyPr/>
          <a:lstStyle/>
          <a:p>
            <a:fld id="{EB94C4E4-FEED-49B3-958A-DC69993687BC}" type="datetimeFigureOut">
              <a:rPr lang="it-IT" smtClean="0"/>
              <a:t>14/02/2022</a:t>
            </a:fld>
            <a:endParaRPr lang="it-IT"/>
          </a:p>
        </p:txBody>
      </p:sp>
      <p:sp>
        <p:nvSpPr>
          <p:cNvPr id="5" name="Segnaposto piè di pagina 4">
            <a:extLst>
              <a:ext uri="{FF2B5EF4-FFF2-40B4-BE49-F238E27FC236}">
                <a16:creationId xmlns:a16="http://schemas.microsoft.com/office/drawing/2014/main" id="{4729F5D4-DF66-4C1C-8182-010572E983C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183D40A-4F67-4F0B-BFE2-3BAE28058919}"/>
              </a:ext>
            </a:extLst>
          </p:cNvPr>
          <p:cNvSpPr>
            <a:spLocks noGrp="1"/>
          </p:cNvSpPr>
          <p:nvPr>
            <p:ph type="sldNum" sz="quarter" idx="12"/>
          </p:nvPr>
        </p:nvSpPr>
        <p:spPr/>
        <p:txBody>
          <a:bodyPr/>
          <a:lstStyle/>
          <a:p>
            <a:fld id="{62D47F43-0DA3-41DD-8E47-76284EA0A09B}" type="slidenum">
              <a:rPr lang="it-IT" smtClean="0"/>
              <a:t>‹N›</a:t>
            </a:fld>
            <a:endParaRPr lang="it-IT"/>
          </a:p>
        </p:txBody>
      </p:sp>
    </p:spTree>
    <p:extLst>
      <p:ext uri="{BB962C8B-B14F-4D97-AF65-F5344CB8AC3E}">
        <p14:creationId xmlns:p14="http://schemas.microsoft.com/office/powerpoint/2010/main" val="15808510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64E58E-2370-44A3-8B44-83939266E033}"/>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D535D82-B081-44A7-B9E6-F0A141725E9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BC8C5492-8E7B-495B-B120-554CEF22ECAB}"/>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478FAC5E-74D4-479C-A748-F572D04D09F5}"/>
              </a:ext>
            </a:extLst>
          </p:cNvPr>
          <p:cNvSpPr>
            <a:spLocks noGrp="1"/>
          </p:cNvSpPr>
          <p:nvPr>
            <p:ph type="dt" sz="half" idx="10"/>
          </p:nvPr>
        </p:nvSpPr>
        <p:spPr/>
        <p:txBody>
          <a:bodyPr/>
          <a:lstStyle/>
          <a:p>
            <a:fld id="{EB94C4E4-FEED-49B3-958A-DC69993687BC}" type="datetimeFigureOut">
              <a:rPr lang="it-IT" smtClean="0"/>
              <a:t>14/02/2022</a:t>
            </a:fld>
            <a:endParaRPr lang="it-IT"/>
          </a:p>
        </p:txBody>
      </p:sp>
      <p:sp>
        <p:nvSpPr>
          <p:cNvPr id="6" name="Segnaposto piè di pagina 5">
            <a:extLst>
              <a:ext uri="{FF2B5EF4-FFF2-40B4-BE49-F238E27FC236}">
                <a16:creationId xmlns:a16="http://schemas.microsoft.com/office/drawing/2014/main" id="{F591BB94-487B-4DCC-96B9-5214A03C343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5ECEF82-BDFF-4343-BB31-124F56C5B196}"/>
              </a:ext>
            </a:extLst>
          </p:cNvPr>
          <p:cNvSpPr>
            <a:spLocks noGrp="1"/>
          </p:cNvSpPr>
          <p:nvPr>
            <p:ph type="sldNum" sz="quarter" idx="12"/>
          </p:nvPr>
        </p:nvSpPr>
        <p:spPr/>
        <p:txBody>
          <a:bodyPr/>
          <a:lstStyle/>
          <a:p>
            <a:fld id="{62D47F43-0DA3-41DD-8E47-76284EA0A09B}" type="slidenum">
              <a:rPr lang="it-IT" smtClean="0"/>
              <a:t>‹N›</a:t>
            </a:fld>
            <a:endParaRPr lang="it-IT"/>
          </a:p>
        </p:txBody>
      </p:sp>
    </p:spTree>
    <p:extLst>
      <p:ext uri="{BB962C8B-B14F-4D97-AF65-F5344CB8AC3E}">
        <p14:creationId xmlns:p14="http://schemas.microsoft.com/office/powerpoint/2010/main" val="31579990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C109CE-51A5-4377-B71C-2D00B6A402F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6DE0EA68-4565-4D5D-85C1-9AEAEB2CDC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9A8409EA-E97A-4C02-93F6-56075F76DE66}"/>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14EE0F71-39D1-40F8-A589-6857E389B2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01DC307F-E817-4F46-86F9-704B343AD435}"/>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4D83DE2C-FF01-4780-8C71-D3C52F255183}"/>
              </a:ext>
            </a:extLst>
          </p:cNvPr>
          <p:cNvSpPr>
            <a:spLocks noGrp="1"/>
          </p:cNvSpPr>
          <p:nvPr>
            <p:ph type="dt" sz="half" idx="10"/>
          </p:nvPr>
        </p:nvSpPr>
        <p:spPr/>
        <p:txBody>
          <a:bodyPr/>
          <a:lstStyle/>
          <a:p>
            <a:fld id="{EB94C4E4-FEED-49B3-958A-DC69993687BC}" type="datetimeFigureOut">
              <a:rPr lang="it-IT" smtClean="0"/>
              <a:t>14/02/2022</a:t>
            </a:fld>
            <a:endParaRPr lang="it-IT"/>
          </a:p>
        </p:txBody>
      </p:sp>
      <p:sp>
        <p:nvSpPr>
          <p:cNvPr id="8" name="Segnaposto piè di pagina 7">
            <a:extLst>
              <a:ext uri="{FF2B5EF4-FFF2-40B4-BE49-F238E27FC236}">
                <a16:creationId xmlns:a16="http://schemas.microsoft.com/office/drawing/2014/main" id="{7933C9AA-0BAC-45FA-90C7-97A4311BC795}"/>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455B095F-9EA0-48DD-95E1-DEE25B2C8FF2}"/>
              </a:ext>
            </a:extLst>
          </p:cNvPr>
          <p:cNvSpPr>
            <a:spLocks noGrp="1"/>
          </p:cNvSpPr>
          <p:nvPr>
            <p:ph type="sldNum" sz="quarter" idx="12"/>
          </p:nvPr>
        </p:nvSpPr>
        <p:spPr/>
        <p:txBody>
          <a:bodyPr/>
          <a:lstStyle/>
          <a:p>
            <a:fld id="{62D47F43-0DA3-41DD-8E47-76284EA0A09B}" type="slidenum">
              <a:rPr lang="it-IT" smtClean="0"/>
              <a:t>‹N›</a:t>
            </a:fld>
            <a:endParaRPr lang="it-IT"/>
          </a:p>
        </p:txBody>
      </p:sp>
    </p:spTree>
    <p:extLst>
      <p:ext uri="{BB962C8B-B14F-4D97-AF65-F5344CB8AC3E}">
        <p14:creationId xmlns:p14="http://schemas.microsoft.com/office/powerpoint/2010/main" val="33805081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6A5BB3-7A46-446B-8FE7-3C3FD33C25B8}"/>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26E00DB3-5BB5-4506-BC03-56AD093EC49B}"/>
              </a:ext>
            </a:extLst>
          </p:cNvPr>
          <p:cNvSpPr>
            <a:spLocks noGrp="1"/>
          </p:cNvSpPr>
          <p:nvPr>
            <p:ph type="dt" sz="half" idx="10"/>
          </p:nvPr>
        </p:nvSpPr>
        <p:spPr/>
        <p:txBody>
          <a:bodyPr/>
          <a:lstStyle/>
          <a:p>
            <a:fld id="{EB94C4E4-FEED-49B3-958A-DC69993687BC}" type="datetimeFigureOut">
              <a:rPr lang="it-IT" smtClean="0"/>
              <a:t>14/02/2022</a:t>
            </a:fld>
            <a:endParaRPr lang="it-IT"/>
          </a:p>
        </p:txBody>
      </p:sp>
      <p:sp>
        <p:nvSpPr>
          <p:cNvPr id="4" name="Segnaposto piè di pagina 3">
            <a:extLst>
              <a:ext uri="{FF2B5EF4-FFF2-40B4-BE49-F238E27FC236}">
                <a16:creationId xmlns:a16="http://schemas.microsoft.com/office/drawing/2014/main" id="{4571326E-F3FE-4369-BC59-D72EAB4CABB4}"/>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FA81B5EE-3C39-4A09-AAC5-E7F9A6C5DF19}"/>
              </a:ext>
            </a:extLst>
          </p:cNvPr>
          <p:cNvSpPr>
            <a:spLocks noGrp="1"/>
          </p:cNvSpPr>
          <p:nvPr>
            <p:ph type="sldNum" sz="quarter" idx="12"/>
          </p:nvPr>
        </p:nvSpPr>
        <p:spPr/>
        <p:txBody>
          <a:bodyPr/>
          <a:lstStyle/>
          <a:p>
            <a:fld id="{62D47F43-0DA3-41DD-8E47-76284EA0A09B}" type="slidenum">
              <a:rPr lang="it-IT" smtClean="0"/>
              <a:t>‹N›</a:t>
            </a:fld>
            <a:endParaRPr lang="it-IT"/>
          </a:p>
        </p:txBody>
      </p:sp>
    </p:spTree>
    <p:extLst>
      <p:ext uri="{BB962C8B-B14F-4D97-AF65-F5344CB8AC3E}">
        <p14:creationId xmlns:p14="http://schemas.microsoft.com/office/powerpoint/2010/main" val="41931824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FF31CB23-2C59-4A57-86AA-64BFF3E56FCE}"/>
              </a:ext>
            </a:extLst>
          </p:cNvPr>
          <p:cNvSpPr>
            <a:spLocks noGrp="1"/>
          </p:cNvSpPr>
          <p:nvPr>
            <p:ph type="dt" sz="half" idx="10"/>
          </p:nvPr>
        </p:nvSpPr>
        <p:spPr/>
        <p:txBody>
          <a:bodyPr/>
          <a:lstStyle/>
          <a:p>
            <a:fld id="{EB94C4E4-FEED-49B3-958A-DC69993687BC}" type="datetimeFigureOut">
              <a:rPr lang="it-IT" smtClean="0"/>
              <a:t>14/02/2022</a:t>
            </a:fld>
            <a:endParaRPr lang="it-IT"/>
          </a:p>
        </p:txBody>
      </p:sp>
      <p:sp>
        <p:nvSpPr>
          <p:cNvPr id="3" name="Segnaposto piè di pagina 2">
            <a:extLst>
              <a:ext uri="{FF2B5EF4-FFF2-40B4-BE49-F238E27FC236}">
                <a16:creationId xmlns:a16="http://schemas.microsoft.com/office/drawing/2014/main" id="{C0726692-E707-4F22-8625-9CF2F0B788BF}"/>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8BE8B516-7DE5-498A-BF03-727E6097B981}"/>
              </a:ext>
            </a:extLst>
          </p:cNvPr>
          <p:cNvSpPr>
            <a:spLocks noGrp="1"/>
          </p:cNvSpPr>
          <p:nvPr>
            <p:ph type="sldNum" sz="quarter" idx="12"/>
          </p:nvPr>
        </p:nvSpPr>
        <p:spPr/>
        <p:txBody>
          <a:bodyPr/>
          <a:lstStyle/>
          <a:p>
            <a:fld id="{62D47F43-0DA3-41DD-8E47-76284EA0A09B}" type="slidenum">
              <a:rPr lang="it-IT" smtClean="0"/>
              <a:t>‹N›</a:t>
            </a:fld>
            <a:endParaRPr lang="it-IT"/>
          </a:p>
        </p:txBody>
      </p:sp>
    </p:spTree>
    <p:extLst>
      <p:ext uri="{BB962C8B-B14F-4D97-AF65-F5344CB8AC3E}">
        <p14:creationId xmlns:p14="http://schemas.microsoft.com/office/powerpoint/2010/main" val="1117420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D4DE7A-2171-4D2B-9B59-52C6C2DCD887}"/>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DCC4D45-1D3F-4432-95A1-304BCC163D8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05A9CAC-7F46-4B44-AFF2-3C9338A153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B76C4BB7-5BA4-44F6-A7BF-726444AFE880}"/>
              </a:ext>
            </a:extLst>
          </p:cNvPr>
          <p:cNvSpPr>
            <a:spLocks noGrp="1"/>
          </p:cNvSpPr>
          <p:nvPr>
            <p:ph type="dt" sz="half" idx="10"/>
          </p:nvPr>
        </p:nvSpPr>
        <p:spPr/>
        <p:txBody>
          <a:bodyPr/>
          <a:lstStyle/>
          <a:p>
            <a:fld id="{EB94C4E4-FEED-49B3-958A-DC69993687BC}" type="datetimeFigureOut">
              <a:rPr lang="it-IT" smtClean="0"/>
              <a:t>14/02/2022</a:t>
            </a:fld>
            <a:endParaRPr lang="it-IT"/>
          </a:p>
        </p:txBody>
      </p:sp>
      <p:sp>
        <p:nvSpPr>
          <p:cNvPr id="6" name="Segnaposto piè di pagina 5">
            <a:extLst>
              <a:ext uri="{FF2B5EF4-FFF2-40B4-BE49-F238E27FC236}">
                <a16:creationId xmlns:a16="http://schemas.microsoft.com/office/drawing/2014/main" id="{53AB0AF4-2BE4-46D3-B562-E04FB039A17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5F80AA7-58D0-4440-A670-F1CD396A0E2C}"/>
              </a:ext>
            </a:extLst>
          </p:cNvPr>
          <p:cNvSpPr>
            <a:spLocks noGrp="1"/>
          </p:cNvSpPr>
          <p:nvPr>
            <p:ph type="sldNum" sz="quarter" idx="12"/>
          </p:nvPr>
        </p:nvSpPr>
        <p:spPr/>
        <p:txBody>
          <a:bodyPr/>
          <a:lstStyle/>
          <a:p>
            <a:fld id="{62D47F43-0DA3-41DD-8E47-76284EA0A09B}" type="slidenum">
              <a:rPr lang="it-IT" smtClean="0"/>
              <a:t>‹N›</a:t>
            </a:fld>
            <a:endParaRPr lang="it-IT"/>
          </a:p>
        </p:txBody>
      </p:sp>
    </p:spTree>
    <p:extLst>
      <p:ext uri="{BB962C8B-B14F-4D97-AF65-F5344CB8AC3E}">
        <p14:creationId xmlns:p14="http://schemas.microsoft.com/office/powerpoint/2010/main" val="8089926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50C58A-CECE-4C70-B66D-4611D54189A9}"/>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94BC9CFF-0544-4207-A387-864A5E04013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A187EB2C-D587-4C89-A0FB-07465E16BC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8FAEC33A-39C5-466B-B22E-67396CDCC786}"/>
              </a:ext>
            </a:extLst>
          </p:cNvPr>
          <p:cNvSpPr>
            <a:spLocks noGrp="1"/>
          </p:cNvSpPr>
          <p:nvPr>
            <p:ph type="dt" sz="half" idx="10"/>
          </p:nvPr>
        </p:nvSpPr>
        <p:spPr/>
        <p:txBody>
          <a:bodyPr/>
          <a:lstStyle/>
          <a:p>
            <a:fld id="{EB94C4E4-FEED-49B3-958A-DC69993687BC}" type="datetimeFigureOut">
              <a:rPr lang="it-IT" smtClean="0"/>
              <a:t>14/02/2022</a:t>
            </a:fld>
            <a:endParaRPr lang="it-IT"/>
          </a:p>
        </p:txBody>
      </p:sp>
      <p:sp>
        <p:nvSpPr>
          <p:cNvPr id="6" name="Segnaposto piè di pagina 5">
            <a:extLst>
              <a:ext uri="{FF2B5EF4-FFF2-40B4-BE49-F238E27FC236}">
                <a16:creationId xmlns:a16="http://schemas.microsoft.com/office/drawing/2014/main" id="{67608BC3-6A91-4D54-AF07-184DF1552AAA}"/>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67AB48B-CB4C-4DF7-AE10-FF8129600737}"/>
              </a:ext>
            </a:extLst>
          </p:cNvPr>
          <p:cNvSpPr>
            <a:spLocks noGrp="1"/>
          </p:cNvSpPr>
          <p:nvPr>
            <p:ph type="sldNum" sz="quarter" idx="12"/>
          </p:nvPr>
        </p:nvSpPr>
        <p:spPr/>
        <p:txBody>
          <a:bodyPr/>
          <a:lstStyle/>
          <a:p>
            <a:fld id="{62D47F43-0DA3-41DD-8E47-76284EA0A09B}" type="slidenum">
              <a:rPr lang="it-IT" smtClean="0"/>
              <a:t>‹N›</a:t>
            </a:fld>
            <a:endParaRPr lang="it-IT"/>
          </a:p>
        </p:txBody>
      </p:sp>
    </p:spTree>
    <p:extLst>
      <p:ext uri="{BB962C8B-B14F-4D97-AF65-F5344CB8AC3E}">
        <p14:creationId xmlns:p14="http://schemas.microsoft.com/office/powerpoint/2010/main" val="8040022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A7E173A2-4C63-4312-AE71-08CABFA0A9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3373B236-6E7C-4AE8-A1B1-6D5F95EFF6F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AA8EFF9-2102-4686-A88E-05135505781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94C4E4-FEED-49B3-958A-DC69993687BC}" type="datetimeFigureOut">
              <a:rPr lang="it-IT" smtClean="0"/>
              <a:t>14/02/2022</a:t>
            </a:fld>
            <a:endParaRPr lang="it-IT"/>
          </a:p>
        </p:txBody>
      </p:sp>
      <p:sp>
        <p:nvSpPr>
          <p:cNvPr id="5" name="Segnaposto piè di pagina 4">
            <a:extLst>
              <a:ext uri="{FF2B5EF4-FFF2-40B4-BE49-F238E27FC236}">
                <a16:creationId xmlns:a16="http://schemas.microsoft.com/office/drawing/2014/main" id="{539973AC-0230-438F-9546-D51FEFDF7FA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5DFF6F0-2D8B-44F9-A45B-FB4BF19146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D47F43-0DA3-41DD-8E47-76284EA0A09B}" type="slidenum">
              <a:rPr lang="it-IT" smtClean="0"/>
              <a:t>‹N›</a:t>
            </a:fld>
            <a:endParaRPr lang="it-IT"/>
          </a:p>
        </p:txBody>
      </p:sp>
    </p:spTree>
    <p:extLst>
      <p:ext uri="{BB962C8B-B14F-4D97-AF65-F5344CB8AC3E}">
        <p14:creationId xmlns:p14="http://schemas.microsoft.com/office/powerpoint/2010/main" val="11116364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11.sv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13.sv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60A57E-1076-4B45-A208-61F8434FA5E6}"/>
              </a:ext>
            </a:extLst>
          </p:cNvPr>
          <p:cNvSpPr>
            <a:spLocks noGrp="1"/>
          </p:cNvSpPr>
          <p:nvPr>
            <p:ph type="ctrTitle"/>
          </p:nvPr>
        </p:nvSpPr>
        <p:spPr>
          <a:xfrm>
            <a:off x="1737191" y="2542356"/>
            <a:ext cx="9144000" cy="724233"/>
          </a:xfrm>
        </p:spPr>
        <p:txBody>
          <a:bodyPr>
            <a:noAutofit/>
          </a:bodyPr>
          <a:lstStyle/>
          <a:p>
            <a:r>
              <a:rPr lang="it-IT" sz="3200" b="1" i="0" dirty="0">
                <a:solidFill>
                  <a:schemeClr val="accent2"/>
                </a:solidFill>
                <a:effectLst/>
                <a:latin typeface="+mn-lt"/>
              </a:rPr>
              <a:t>Presentazione dei risultati dell’indagine sui fabbisogni degli ETS e volontari del CSV FVG</a:t>
            </a:r>
          </a:p>
        </p:txBody>
      </p:sp>
      <p:pic>
        <p:nvPicPr>
          <p:cNvPr id="2050" name="Picture 2">
            <a:extLst>
              <a:ext uri="{FF2B5EF4-FFF2-40B4-BE49-F238E27FC236}">
                <a16:creationId xmlns:a16="http://schemas.microsoft.com/office/drawing/2014/main" id="{1F88A3E8-4BDE-43E4-8576-E3C47F70A8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05879" y="321470"/>
            <a:ext cx="2206625"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a:extLst>
              <a:ext uri="{FF2B5EF4-FFF2-40B4-BE49-F238E27FC236}">
                <a16:creationId xmlns:a16="http://schemas.microsoft.com/office/drawing/2014/main" id="{5B43D61F-6D26-4D32-90D6-28C41301C7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43550" y="5725126"/>
            <a:ext cx="1104900"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9900"/>
                </a:solidFill>
                <a:miter lim="800000"/>
                <a:headEnd/>
                <a:tailEnd/>
              </a14:hiddenLine>
            </a:ext>
          </a:extLst>
        </p:spPr>
      </p:pic>
      <p:sp>
        <p:nvSpPr>
          <p:cNvPr id="8" name="Sottotitolo 2">
            <a:extLst>
              <a:ext uri="{FF2B5EF4-FFF2-40B4-BE49-F238E27FC236}">
                <a16:creationId xmlns:a16="http://schemas.microsoft.com/office/drawing/2014/main" id="{E985D85C-6091-499E-96FD-8FBED52618C6}"/>
              </a:ext>
            </a:extLst>
          </p:cNvPr>
          <p:cNvSpPr txBox="1">
            <a:spLocks/>
          </p:cNvSpPr>
          <p:nvPr/>
        </p:nvSpPr>
        <p:spPr>
          <a:xfrm>
            <a:off x="1524000" y="5305647"/>
            <a:ext cx="9144000" cy="51390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it-IT" dirty="0"/>
              <a:t>A cura di:</a:t>
            </a:r>
          </a:p>
        </p:txBody>
      </p:sp>
    </p:spTree>
    <p:extLst>
      <p:ext uri="{BB962C8B-B14F-4D97-AF65-F5344CB8AC3E}">
        <p14:creationId xmlns:p14="http://schemas.microsoft.com/office/powerpoint/2010/main" val="17855800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 name="Tabella 3">
            <a:extLst>
              <a:ext uri="{FF2B5EF4-FFF2-40B4-BE49-F238E27FC236}">
                <a16:creationId xmlns:a16="http://schemas.microsoft.com/office/drawing/2014/main" id="{9C0E8918-82AC-4B16-94C0-679E39E25EA6}"/>
              </a:ext>
            </a:extLst>
          </p:cNvPr>
          <p:cNvGraphicFramePr>
            <a:graphicFrameLocks noGrp="1"/>
          </p:cNvGraphicFramePr>
          <p:nvPr>
            <p:extLst>
              <p:ext uri="{D42A27DB-BD31-4B8C-83A1-F6EECF244321}">
                <p14:modId xmlns:p14="http://schemas.microsoft.com/office/powerpoint/2010/main" val="124212396"/>
              </p:ext>
            </p:extLst>
          </p:nvPr>
        </p:nvGraphicFramePr>
        <p:xfrm>
          <a:off x="730845" y="2443748"/>
          <a:ext cx="11072952" cy="2643373"/>
        </p:xfrm>
        <a:graphic>
          <a:graphicData uri="http://schemas.openxmlformats.org/drawingml/2006/table">
            <a:tbl>
              <a:tblPr/>
              <a:tblGrid>
                <a:gridCol w="5091119">
                  <a:extLst>
                    <a:ext uri="{9D8B030D-6E8A-4147-A177-3AD203B41FA5}">
                      <a16:colId xmlns:a16="http://schemas.microsoft.com/office/drawing/2014/main" val="789338088"/>
                    </a:ext>
                  </a:extLst>
                </a:gridCol>
                <a:gridCol w="711055">
                  <a:extLst>
                    <a:ext uri="{9D8B030D-6E8A-4147-A177-3AD203B41FA5}">
                      <a16:colId xmlns:a16="http://schemas.microsoft.com/office/drawing/2014/main" val="993595120"/>
                    </a:ext>
                  </a:extLst>
                </a:gridCol>
                <a:gridCol w="1002035">
                  <a:extLst>
                    <a:ext uri="{9D8B030D-6E8A-4147-A177-3AD203B41FA5}">
                      <a16:colId xmlns:a16="http://schemas.microsoft.com/office/drawing/2014/main" val="2972735721"/>
                    </a:ext>
                  </a:extLst>
                </a:gridCol>
                <a:gridCol w="1052136">
                  <a:extLst>
                    <a:ext uri="{9D8B030D-6E8A-4147-A177-3AD203B41FA5}">
                      <a16:colId xmlns:a16="http://schemas.microsoft.com/office/drawing/2014/main" val="3833940403"/>
                    </a:ext>
                  </a:extLst>
                </a:gridCol>
                <a:gridCol w="921401">
                  <a:extLst>
                    <a:ext uri="{9D8B030D-6E8A-4147-A177-3AD203B41FA5}">
                      <a16:colId xmlns:a16="http://schemas.microsoft.com/office/drawing/2014/main" val="2454986695"/>
                    </a:ext>
                  </a:extLst>
                </a:gridCol>
                <a:gridCol w="1002336">
                  <a:extLst>
                    <a:ext uri="{9D8B030D-6E8A-4147-A177-3AD203B41FA5}">
                      <a16:colId xmlns:a16="http://schemas.microsoft.com/office/drawing/2014/main" val="1149477903"/>
                    </a:ext>
                  </a:extLst>
                </a:gridCol>
                <a:gridCol w="377693">
                  <a:extLst>
                    <a:ext uri="{9D8B030D-6E8A-4147-A177-3AD203B41FA5}">
                      <a16:colId xmlns:a16="http://schemas.microsoft.com/office/drawing/2014/main" val="815156646"/>
                    </a:ext>
                  </a:extLst>
                </a:gridCol>
                <a:gridCol w="915177">
                  <a:extLst>
                    <a:ext uri="{9D8B030D-6E8A-4147-A177-3AD203B41FA5}">
                      <a16:colId xmlns:a16="http://schemas.microsoft.com/office/drawing/2014/main" val="2527559357"/>
                    </a:ext>
                  </a:extLst>
                </a:gridCol>
              </a:tblGrid>
              <a:tr h="715817">
                <a:tc>
                  <a:txBody>
                    <a:bodyPr/>
                    <a:lstStyle/>
                    <a:p>
                      <a:pPr algn="l" fontAlgn="b">
                        <a:spcBef>
                          <a:spcPts val="0"/>
                        </a:spcBef>
                        <a:spcAft>
                          <a:spcPts val="0"/>
                        </a:spcAft>
                      </a:pPr>
                      <a:endParaRPr lang="it-IT" sz="1800" b="0" i="0" u="none" strike="noStrike" dirty="0">
                        <a:effectLst/>
                        <a:latin typeface="Arial" panose="020B0604020202020204" pitchFamily="34" charset="0"/>
                      </a:endParaRPr>
                    </a:p>
                  </a:txBody>
                  <a:tcPr marL="19088" marR="19088" marT="19088"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spcBef>
                          <a:spcPts val="0"/>
                        </a:spcBef>
                        <a:spcAft>
                          <a:spcPts val="0"/>
                        </a:spcAft>
                      </a:pPr>
                      <a:r>
                        <a:rPr lang="it-IT" sz="1800" b="1" i="0" u="none" strike="noStrike" dirty="0">
                          <a:solidFill>
                            <a:schemeClr val="accent2"/>
                          </a:solidFill>
                          <a:effectLst/>
                          <a:latin typeface="Calibri" panose="020F0502020204030204" pitchFamily="34" charset="0"/>
                        </a:rPr>
                        <a:t>1</a:t>
                      </a:r>
                      <a:endParaRPr lang="it-IT" sz="1800" b="1" i="0" u="none" strike="noStrike" dirty="0">
                        <a:solidFill>
                          <a:schemeClr val="accent2"/>
                        </a:solidFill>
                        <a:effectLst/>
                        <a:latin typeface="Arial" panose="020B0604020202020204" pitchFamily="34" charset="0"/>
                      </a:endParaRPr>
                    </a:p>
                  </a:txBody>
                  <a:tcPr marL="19088" marR="19088" marT="19088" marB="0" anchor="ctr">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spcBef>
                          <a:spcPts val="0"/>
                        </a:spcBef>
                        <a:spcAft>
                          <a:spcPts val="0"/>
                        </a:spcAft>
                      </a:pPr>
                      <a:r>
                        <a:rPr lang="it-IT" sz="1800" b="1" i="0" u="none" strike="noStrike" dirty="0">
                          <a:solidFill>
                            <a:schemeClr val="accent2"/>
                          </a:solidFill>
                          <a:effectLst/>
                          <a:latin typeface="Calibri" panose="020F0502020204030204" pitchFamily="34" charset="0"/>
                        </a:rPr>
                        <a:t>2</a:t>
                      </a:r>
                      <a:endParaRPr lang="it-IT" sz="1800" b="1" i="0" u="none" strike="noStrike" dirty="0">
                        <a:solidFill>
                          <a:schemeClr val="accent2"/>
                        </a:solidFill>
                        <a:effectLst/>
                        <a:latin typeface="Arial" panose="020B0604020202020204" pitchFamily="34" charset="0"/>
                      </a:endParaRPr>
                    </a:p>
                  </a:txBody>
                  <a:tcPr marL="19088" marR="19088" marT="19088" marB="0" anchor="ctr">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spcBef>
                          <a:spcPts val="0"/>
                        </a:spcBef>
                        <a:spcAft>
                          <a:spcPts val="0"/>
                        </a:spcAft>
                      </a:pPr>
                      <a:r>
                        <a:rPr lang="it-IT" sz="1800" b="1" i="0" u="none" strike="noStrike" dirty="0">
                          <a:solidFill>
                            <a:schemeClr val="accent2"/>
                          </a:solidFill>
                          <a:effectLst/>
                          <a:latin typeface="Calibri" panose="020F0502020204030204" pitchFamily="34" charset="0"/>
                        </a:rPr>
                        <a:t>3</a:t>
                      </a:r>
                      <a:endParaRPr lang="it-IT" sz="1800" b="1" i="0" u="none" strike="noStrike" dirty="0">
                        <a:solidFill>
                          <a:schemeClr val="accent2"/>
                        </a:solidFill>
                        <a:effectLst/>
                        <a:latin typeface="Arial" panose="020B0604020202020204" pitchFamily="34" charset="0"/>
                      </a:endParaRPr>
                    </a:p>
                  </a:txBody>
                  <a:tcPr marL="19088" marR="19088" marT="19088" marB="0" anchor="ctr">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spcBef>
                          <a:spcPts val="0"/>
                        </a:spcBef>
                        <a:spcAft>
                          <a:spcPts val="0"/>
                        </a:spcAft>
                      </a:pPr>
                      <a:r>
                        <a:rPr lang="it-IT" sz="1800" b="1" i="0" u="none" strike="noStrike" dirty="0">
                          <a:solidFill>
                            <a:schemeClr val="accent2"/>
                          </a:solidFill>
                          <a:effectLst/>
                          <a:latin typeface="Calibri" panose="020F0502020204030204" pitchFamily="34" charset="0"/>
                        </a:rPr>
                        <a:t>4</a:t>
                      </a:r>
                      <a:endParaRPr lang="it-IT" sz="1800" b="1" i="0" u="none" strike="noStrike" dirty="0">
                        <a:solidFill>
                          <a:schemeClr val="accent2"/>
                        </a:solidFill>
                        <a:effectLst/>
                        <a:latin typeface="Arial" panose="020B0604020202020204" pitchFamily="34" charset="0"/>
                      </a:endParaRPr>
                    </a:p>
                  </a:txBody>
                  <a:tcPr marL="19088" marR="19088" marT="19088" marB="0" anchor="ctr">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r" fontAlgn="b">
                        <a:spcBef>
                          <a:spcPts val="0"/>
                        </a:spcBef>
                        <a:spcAft>
                          <a:spcPts val="0"/>
                        </a:spcAft>
                      </a:pPr>
                      <a:r>
                        <a:rPr lang="it-IT" sz="1800" b="1" i="0" u="none" strike="noStrike" dirty="0">
                          <a:solidFill>
                            <a:schemeClr val="accent2"/>
                          </a:solidFill>
                          <a:effectLst/>
                          <a:latin typeface="Calibri" panose="020F0502020204030204" pitchFamily="34" charset="0"/>
                        </a:rPr>
                        <a:t>Tot</a:t>
                      </a:r>
                      <a:endParaRPr lang="it-IT" sz="1800" b="1" i="0" u="none" strike="noStrike" dirty="0">
                        <a:solidFill>
                          <a:schemeClr val="accent2"/>
                        </a:solidFill>
                        <a:effectLst/>
                        <a:latin typeface="Arial" panose="020B0604020202020204" pitchFamily="34" charset="0"/>
                      </a:endParaRPr>
                    </a:p>
                  </a:txBody>
                  <a:tcPr marL="19088" marR="19088" marT="19088"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spcBef>
                          <a:spcPts val="0"/>
                        </a:spcBef>
                        <a:spcAft>
                          <a:spcPts val="0"/>
                        </a:spcAft>
                      </a:pPr>
                      <a:r>
                        <a:rPr lang="it-IT" sz="1800" b="0" i="0" u="none" strike="noStrike" dirty="0">
                          <a:solidFill>
                            <a:srgbClr val="000000"/>
                          </a:solidFill>
                          <a:effectLst/>
                          <a:latin typeface="Calibri" panose="020F0502020204030204" pitchFamily="34" charset="0"/>
                        </a:rPr>
                        <a:t> </a:t>
                      </a:r>
                      <a:endParaRPr lang="it-IT" sz="1800" b="0" i="0" u="none" strike="noStrike" dirty="0">
                        <a:effectLst/>
                        <a:latin typeface="Arial" panose="020B0604020202020204" pitchFamily="34" charset="0"/>
                      </a:endParaRPr>
                    </a:p>
                  </a:txBody>
                  <a:tcPr marL="19088" marR="19088" marT="1908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marL="0" algn="r" defTabSz="914400" rtl="0" eaLnBrk="1" fontAlgn="b" latinLnBrk="0" hangingPunct="1">
                        <a:spcBef>
                          <a:spcPts val="0"/>
                        </a:spcBef>
                        <a:spcAft>
                          <a:spcPts val="0"/>
                        </a:spcAft>
                      </a:pPr>
                      <a:r>
                        <a:rPr lang="it-IT" sz="1800" b="1" i="0" u="none" strike="noStrike" kern="1200" dirty="0">
                          <a:solidFill>
                            <a:schemeClr val="accent2"/>
                          </a:solidFill>
                          <a:effectLst/>
                          <a:latin typeface="Calibri" panose="020F0502020204030204" pitchFamily="34" charset="0"/>
                          <a:ea typeface="+mn-ea"/>
                          <a:cs typeface="+mn-cs"/>
                        </a:rPr>
                        <a:t>3+4</a:t>
                      </a:r>
                    </a:p>
                  </a:txBody>
                  <a:tcPr marL="19088" marR="19088" marT="1908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328719602"/>
                  </a:ext>
                </a:extLst>
              </a:tr>
              <a:tr h="405613">
                <a:tc>
                  <a:txBody>
                    <a:bodyPr/>
                    <a:lstStyle/>
                    <a:p>
                      <a:pPr algn="l" fontAlgn="t"/>
                      <a:r>
                        <a:rPr lang="it-IT" sz="1800" b="0" i="0" u="none" strike="noStrike" dirty="0">
                          <a:solidFill>
                            <a:srgbClr val="000000"/>
                          </a:solidFill>
                          <a:effectLst/>
                          <a:latin typeface="Calibri" panose="020F0502020204030204" pitchFamily="34" charset="0"/>
                        </a:rPr>
                        <a:t> Motivazione e valorizzazione di volontari e collaboratori  </a:t>
                      </a:r>
                    </a:p>
                  </a:txBody>
                  <a:tcPr marL="9525" marR="9525" marT="9525" marB="0">
                    <a:lnL w="635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2,5 </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8,5 </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28,5 </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60,5 </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accent2">
                        <a:lumMod val="20000"/>
                        <a:lumOff val="80000"/>
                      </a:schemeClr>
                    </a:solidFill>
                  </a:tcPr>
                </a:tc>
                <a:tc>
                  <a:txBody>
                    <a:bodyPr/>
                    <a:lstStyle/>
                    <a:p>
                      <a:pPr algn="r" fontAlgn="ctr"/>
                      <a:r>
                        <a:rPr lang="it-IT" sz="1800" b="0" i="0" u="none" strike="noStrike" dirty="0">
                          <a:solidFill>
                            <a:srgbClr val="000000"/>
                          </a:solidFill>
                          <a:effectLst/>
                          <a:latin typeface="Calibri" panose="020F0502020204030204" pitchFamily="34" charset="0"/>
                        </a:rPr>
                        <a:t>100,0 </a:t>
                      </a:r>
                    </a:p>
                  </a:txBody>
                  <a:tcPr marL="9525" marR="9525" marT="9525" marB="0" anchor="ctr">
                    <a:lnL>
                      <a:noFill/>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l" fontAlgn="b"/>
                      <a:r>
                        <a:rPr lang="it-IT" sz="1800" b="0" i="0" u="none" strike="noStrike">
                          <a:solidFill>
                            <a:srgbClr val="000000"/>
                          </a:solidFill>
                          <a:effectLst/>
                          <a:latin typeface="Calibri" panose="020F0502020204030204" pitchFamily="34" charset="0"/>
                        </a:rPr>
                        <a:t> </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algn="r" fontAlgn="b"/>
                      <a:r>
                        <a:rPr lang="it-IT" sz="1800" b="0" i="0" u="none" strike="noStrike" dirty="0">
                          <a:solidFill>
                            <a:srgbClr val="000000"/>
                          </a:solidFill>
                          <a:effectLst/>
                          <a:latin typeface="Calibri" panose="020F0502020204030204" pitchFamily="34" charset="0"/>
                        </a:rPr>
                        <a:t>89,0 </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253677488"/>
                  </a:ext>
                </a:extLst>
              </a:tr>
              <a:tr h="384299">
                <a:tc>
                  <a:txBody>
                    <a:bodyPr/>
                    <a:lstStyle/>
                    <a:p>
                      <a:pPr algn="l" fontAlgn="t"/>
                      <a:r>
                        <a:rPr lang="it-IT" sz="1800" b="0" i="0" u="none" strike="noStrike" dirty="0">
                          <a:solidFill>
                            <a:srgbClr val="000000"/>
                          </a:solidFill>
                          <a:effectLst/>
                          <a:latin typeface="Calibri" panose="020F0502020204030204" pitchFamily="34" charset="0"/>
                        </a:rPr>
                        <a:t> Rapporti e collaborazioni con la PA (scuole, comuni, </a:t>
                      </a:r>
                      <a:r>
                        <a:rPr lang="it-IT" sz="1800" b="0" i="0" u="none" strike="noStrike" dirty="0" err="1">
                          <a:solidFill>
                            <a:srgbClr val="000000"/>
                          </a:solidFill>
                          <a:effectLst/>
                          <a:latin typeface="Calibri" panose="020F0502020204030204" pitchFamily="34" charset="0"/>
                        </a:rPr>
                        <a:t>az.sanitarie</a:t>
                      </a:r>
                      <a:r>
                        <a:rPr lang="it-IT" sz="1800" b="0" i="0" u="none" strike="noStrike" dirty="0">
                          <a:solidFill>
                            <a:srgbClr val="000000"/>
                          </a:solidFill>
                          <a:effectLst/>
                          <a:latin typeface="Calibri" panose="020F0502020204030204" pitchFamily="34" charset="0"/>
                        </a:rPr>
                        <a:t>) </a:t>
                      </a:r>
                    </a:p>
                  </a:txBody>
                  <a:tcPr marL="9525" marR="9525" marT="9525" marB="0">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2,7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9,6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30,4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57,3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accent2">
                        <a:lumMod val="20000"/>
                        <a:lumOff val="80000"/>
                      </a:schemeClr>
                    </a:solidFill>
                  </a:tcPr>
                </a:tc>
                <a:tc>
                  <a:txBody>
                    <a:bodyPr/>
                    <a:lstStyle/>
                    <a:p>
                      <a:pPr algn="r" fontAlgn="ctr"/>
                      <a:r>
                        <a:rPr lang="it-IT" sz="1800" b="0" i="0" u="none" strike="noStrike" dirty="0">
                          <a:solidFill>
                            <a:srgbClr val="000000"/>
                          </a:solidFill>
                          <a:effectLst/>
                          <a:latin typeface="Calibri" panose="020F0502020204030204" pitchFamily="34" charset="0"/>
                        </a:rPr>
                        <a:t>100,0 </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algn="l" fontAlgn="b"/>
                      <a:r>
                        <a:rPr lang="it-IT" sz="1800" b="0" i="0" u="none" strike="noStrike">
                          <a:solidFill>
                            <a:srgbClr val="000000"/>
                          </a:solidFill>
                          <a:effectLst/>
                          <a:latin typeface="Calibri" panose="020F0502020204030204" pitchFamily="34" charset="0"/>
                        </a:rPr>
                        <a:t> </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algn="r" fontAlgn="b"/>
                      <a:r>
                        <a:rPr lang="it-IT" sz="1800" b="0" i="0" u="none" strike="noStrike" dirty="0">
                          <a:solidFill>
                            <a:srgbClr val="000000"/>
                          </a:solidFill>
                          <a:effectLst/>
                          <a:latin typeface="Calibri" panose="020F0502020204030204" pitchFamily="34" charset="0"/>
                        </a:rPr>
                        <a:t>87,7 </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981444189"/>
                  </a:ext>
                </a:extLst>
              </a:tr>
              <a:tr h="405613">
                <a:tc>
                  <a:txBody>
                    <a:bodyPr/>
                    <a:lstStyle/>
                    <a:p>
                      <a:pPr algn="l" fontAlgn="t"/>
                      <a:r>
                        <a:rPr lang="it-IT" sz="1800" b="0" i="0" u="none" strike="noStrike" dirty="0">
                          <a:solidFill>
                            <a:srgbClr val="000000"/>
                          </a:solidFill>
                          <a:effectLst/>
                          <a:latin typeface="Calibri" panose="020F0502020204030204" pitchFamily="34" charset="0"/>
                        </a:rPr>
                        <a:t> Ricerca e inserimento dei volontari  </a:t>
                      </a:r>
                    </a:p>
                  </a:txBody>
                  <a:tcPr marL="9525" marR="9525" marT="9525" marB="0">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4,5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11,9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32,7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50,9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accent2">
                        <a:lumMod val="20000"/>
                        <a:lumOff val="80000"/>
                      </a:schemeClr>
                    </a:solidFill>
                  </a:tcPr>
                </a:tc>
                <a:tc>
                  <a:txBody>
                    <a:bodyPr/>
                    <a:lstStyle/>
                    <a:p>
                      <a:pPr algn="r" fontAlgn="ctr"/>
                      <a:r>
                        <a:rPr lang="it-IT" sz="1800" b="0" i="0" u="none" strike="noStrike" dirty="0">
                          <a:solidFill>
                            <a:srgbClr val="000000"/>
                          </a:solidFill>
                          <a:effectLst/>
                          <a:latin typeface="Calibri" panose="020F0502020204030204" pitchFamily="34" charset="0"/>
                        </a:rPr>
                        <a:t>100,0 </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algn="l" fontAlgn="b"/>
                      <a:r>
                        <a:rPr lang="it-IT" sz="1800" b="0" i="0" u="none" strike="noStrike">
                          <a:solidFill>
                            <a:srgbClr val="000000"/>
                          </a:solidFill>
                          <a:effectLst/>
                          <a:latin typeface="Calibri" panose="020F0502020204030204" pitchFamily="34" charset="0"/>
                        </a:rPr>
                        <a:t> </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algn="r" fontAlgn="b"/>
                      <a:r>
                        <a:rPr lang="it-IT" sz="1800" b="0" i="0" u="none" strike="noStrike" dirty="0">
                          <a:solidFill>
                            <a:srgbClr val="000000"/>
                          </a:solidFill>
                          <a:effectLst/>
                          <a:latin typeface="Calibri" panose="020F0502020204030204" pitchFamily="34" charset="0"/>
                        </a:rPr>
                        <a:t>83,6 </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182788411"/>
                  </a:ext>
                </a:extLst>
              </a:tr>
              <a:tr h="405613">
                <a:tc>
                  <a:txBody>
                    <a:bodyPr/>
                    <a:lstStyle/>
                    <a:p>
                      <a:pPr algn="l" fontAlgn="t"/>
                      <a:r>
                        <a:rPr lang="it-IT" sz="1800" b="0" i="0" u="none" strike="noStrike" dirty="0">
                          <a:solidFill>
                            <a:srgbClr val="000000"/>
                          </a:solidFill>
                          <a:effectLst/>
                          <a:latin typeface="Calibri" panose="020F0502020204030204" pitchFamily="34" charset="0"/>
                        </a:rPr>
                        <a:t> Rapporti e collaborazioni con le imprese </a:t>
                      </a:r>
                    </a:p>
                  </a:txBody>
                  <a:tcPr marL="9525" marR="9525" marT="9525" marB="0">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14,8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accent1">
                        <a:lumMod val="40000"/>
                        <a:lumOff val="60000"/>
                      </a:schemeClr>
                    </a:solidFill>
                  </a:tcPr>
                </a:tc>
                <a:tc>
                  <a:txBody>
                    <a:bodyPr/>
                    <a:lstStyle/>
                    <a:p>
                      <a:pPr algn="r" fontAlgn="ctr"/>
                      <a:r>
                        <a:rPr lang="it-IT" sz="1800" b="0" i="0" u="none" strike="noStrike" dirty="0">
                          <a:solidFill>
                            <a:srgbClr val="000000"/>
                          </a:solidFill>
                          <a:effectLst/>
                          <a:latin typeface="Calibri" panose="020F0502020204030204" pitchFamily="34" charset="0"/>
                        </a:rPr>
                        <a:t>34,2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29,9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21,1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accent2">
                        <a:lumMod val="20000"/>
                        <a:lumOff val="80000"/>
                      </a:schemeClr>
                    </a:solidFill>
                  </a:tcPr>
                </a:tc>
                <a:tc>
                  <a:txBody>
                    <a:bodyPr/>
                    <a:lstStyle/>
                    <a:p>
                      <a:pPr algn="r" fontAlgn="ctr"/>
                      <a:r>
                        <a:rPr lang="it-IT" sz="1800" b="0" i="0" u="none" strike="noStrike" dirty="0">
                          <a:solidFill>
                            <a:srgbClr val="000000"/>
                          </a:solidFill>
                          <a:effectLst/>
                          <a:latin typeface="Calibri" panose="020F0502020204030204" pitchFamily="34" charset="0"/>
                        </a:rPr>
                        <a:t>100,0 </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algn="l" fontAlgn="b"/>
                      <a:r>
                        <a:rPr lang="it-IT" sz="1800" b="0" i="0" u="none" strike="noStrike">
                          <a:solidFill>
                            <a:srgbClr val="000000"/>
                          </a:solidFill>
                          <a:effectLst/>
                          <a:latin typeface="Calibri" panose="020F0502020204030204" pitchFamily="34" charset="0"/>
                        </a:rPr>
                        <a:t> </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algn="r" fontAlgn="b"/>
                      <a:r>
                        <a:rPr lang="it-IT" sz="1800" b="0" i="0" u="none" strike="noStrike" dirty="0">
                          <a:solidFill>
                            <a:srgbClr val="000000"/>
                          </a:solidFill>
                          <a:effectLst/>
                          <a:latin typeface="Calibri" panose="020F0502020204030204" pitchFamily="34" charset="0"/>
                        </a:rPr>
                        <a:t>51,0 </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527333107"/>
                  </a:ext>
                </a:extLst>
              </a:tr>
            </a:tbl>
          </a:graphicData>
        </a:graphic>
      </p:graphicFrame>
      <p:sp>
        <p:nvSpPr>
          <p:cNvPr id="27" name="CasellaDiTesto 26">
            <a:extLst>
              <a:ext uri="{FF2B5EF4-FFF2-40B4-BE49-F238E27FC236}">
                <a16:creationId xmlns:a16="http://schemas.microsoft.com/office/drawing/2014/main" id="{758E2574-EF5C-4F99-AEFF-829B1EFBD270}"/>
              </a:ext>
            </a:extLst>
          </p:cNvPr>
          <p:cNvSpPr txBox="1"/>
          <p:nvPr/>
        </p:nvSpPr>
        <p:spPr>
          <a:xfrm>
            <a:off x="4720478" y="797867"/>
            <a:ext cx="4871407" cy="369332"/>
          </a:xfrm>
          <a:prstGeom prst="rect">
            <a:avLst/>
          </a:prstGeom>
          <a:noFill/>
        </p:spPr>
        <p:txBody>
          <a:bodyPr wrap="square">
            <a:spAutoFit/>
          </a:bodyPr>
          <a:lstStyle/>
          <a:p>
            <a:pPr algn="l" fontAlgn="b">
              <a:spcBef>
                <a:spcPts val="0"/>
              </a:spcBef>
              <a:spcAft>
                <a:spcPts val="0"/>
              </a:spcAft>
            </a:pPr>
            <a:r>
              <a:rPr lang="it-IT" sz="1800" b="1" i="0" u="none" strike="noStrike" dirty="0">
                <a:solidFill>
                  <a:schemeClr val="accent2"/>
                </a:solidFill>
                <a:effectLst/>
                <a:latin typeface="Calibri" panose="020F0502020204030204" pitchFamily="34" charset="0"/>
              </a:rPr>
              <a:t>Persone e territorio, val. %    (N=446)</a:t>
            </a:r>
            <a:endParaRPr lang="it-IT" sz="3600" b="0" i="0" u="none" strike="noStrike" dirty="0">
              <a:solidFill>
                <a:schemeClr val="accent2"/>
              </a:solidFill>
              <a:effectLst/>
              <a:latin typeface="Arial" panose="020B0604020202020204" pitchFamily="34" charset="0"/>
            </a:endParaRPr>
          </a:p>
        </p:txBody>
      </p:sp>
      <p:sp>
        <p:nvSpPr>
          <p:cNvPr id="28" name="CasellaDiTesto 27">
            <a:extLst>
              <a:ext uri="{FF2B5EF4-FFF2-40B4-BE49-F238E27FC236}">
                <a16:creationId xmlns:a16="http://schemas.microsoft.com/office/drawing/2014/main" id="{F6A86AB7-F98B-46B9-9CDE-B3241F6E4937}"/>
              </a:ext>
            </a:extLst>
          </p:cNvPr>
          <p:cNvSpPr txBox="1"/>
          <p:nvPr/>
        </p:nvSpPr>
        <p:spPr>
          <a:xfrm>
            <a:off x="2430959" y="1478950"/>
            <a:ext cx="8772940" cy="247632"/>
          </a:xfrm>
          <a:prstGeom prst="rect">
            <a:avLst/>
          </a:prstGeom>
          <a:noFill/>
        </p:spPr>
        <p:txBody>
          <a:bodyPr wrap="square">
            <a:spAutoFit/>
          </a:bodyPr>
          <a:lstStyle/>
          <a:p>
            <a:pPr algn="just">
              <a:lnSpc>
                <a:spcPts val="1000"/>
              </a:lnSpc>
              <a:spcBef>
                <a:spcPts val="300"/>
              </a:spcBef>
              <a:spcAft>
                <a:spcPts val="0"/>
              </a:spcAft>
              <a:tabLst>
                <a:tab pos="3330575" algn="l"/>
              </a:tabLst>
            </a:pPr>
            <a:r>
              <a:rPr lang="it-IT" spc="-20" dirty="0">
                <a:latin typeface="Calibri" panose="020F0502020204030204" pitchFamily="34" charset="0"/>
                <a:ea typeface="Times New Roman" panose="02020603050405020304" pitchFamily="18" charset="0"/>
                <a:cs typeface="Times New Roman" panose="02020603050405020304" pitchFamily="18" charset="0"/>
              </a:rPr>
              <a:t>I</a:t>
            </a:r>
            <a:r>
              <a:rPr lang="it-IT" sz="1800" i="0" spc="-20" dirty="0">
                <a:effectLst/>
                <a:latin typeface="Calibri" panose="020F0502020204030204" pitchFamily="34" charset="0"/>
                <a:ea typeface="Times New Roman" panose="02020603050405020304" pitchFamily="18" charset="0"/>
                <a:cs typeface="Times New Roman" panose="02020603050405020304" pitchFamily="18" charset="0"/>
              </a:rPr>
              <a:t>n base alla tua esperienza di gestione dell’ETS,  quanta rilevanza rivestono i seguenti aspetti?</a:t>
            </a:r>
            <a:endParaRPr lang="it-IT" sz="1800" i="1"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29" name="CasellaDiTesto 28">
            <a:extLst>
              <a:ext uri="{FF2B5EF4-FFF2-40B4-BE49-F238E27FC236}">
                <a16:creationId xmlns:a16="http://schemas.microsoft.com/office/drawing/2014/main" id="{E5720B90-56A8-4FA9-BB7C-4A2208361FD4}"/>
              </a:ext>
            </a:extLst>
          </p:cNvPr>
          <p:cNvSpPr txBox="1"/>
          <p:nvPr/>
        </p:nvSpPr>
        <p:spPr>
          <a:xfrm>
            <a:off x="3495885" y="1844105"/>
            <a:ext cx="6096000" cy="234488"/>
          </a:xfrm>
          <a:prstGeom prst="rect">
            <a:avLst/>
          </a:prstGeom>
          <a:noFill/>
        </p:spPr>
        <p:txBody>
          <a:bodyPr wrap="square">
            <a:spAutoFit/>
          </a:bodyPr>
          <a:lstStyle/>
          <a:p>
            <a:pPr algn="ctr">
              <a:lnSpc>
                <a:spcPts val="1000"/>
              </a:lnSpc>
              <a:spcBef>
                <a:spcPts val="300"/>
              </a:spcBef>
              <a:spcAft>
                <a:spcPts val="0"/>
              </a:spcAft>
              <a:tabLst>
                <a:tab pos="3330575" algn="l"/>
              </a:tabLst>
            </a:pPr>
            <a:r>
              <a:rPr lang="it-IT" sz="1400" i="0" spc="-20" dirty="0">
                <a:effectLst/>
                <a:latin typeface="Calibri" panose="020F0502020204030204" pitchFamily="34" charset="0"/>
                <a:ea typeface="Times New Roman" panose="02020603050405020304" pitchFamily="18" charset="0"/>
                <a:cs typeface="Times New Roman" panose="02020603050405020304" pitchFamily="18" charset="0"/>
              </a:rPr>
              <a:t>1 “nessuna importanza” e  4 “massima importanza”</a:t>
            </a:r>
            <a:endParaRPr lang="it-IT" sz="1400" i="1"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9" name="CasellaDiTesto 8">
            <a:extLst>
              <a:ext uri="{FF2B5EF4-FFF2-40B4-BE49-F238E27FC236}">
                <a16:creationId xmlns:a16="http://schemas.microsoft.com/office/drawing/2014/main" id="{6D0D36C0-97B0-48FC-83AC-F10566D5184A}"/>
              </a:ext>
            </a:extLst>
          </p:cNvPr>
          <p:cNvSpPr txBox="1"/>
          <p:nvPr/>
        </p:nvSpPr>
        <p:spPr>
          <a:xfrm>
            <a:off x="895771" y="5948693"/>
            <a:ext cx="11296229" cy="523220"/>
          </a:xfrm>
          <a:prstGeom prst="rect">
            <a:avLst/>
          </a:prstGeom>
          <a:noFill/>
        </p:spPr>
        <p:txBody>
          <a:bodyPr wrap="square" rtlCol="0">
            <a:spAutoFit/>
          </a:bodyPr>
          <a:lstStyle/>
          <a:p>
            <a:r>
              <a:rPr lang="it-IT" sz="1400" dirty="0"/>
              <a:t>Significative le differenze di genere nell’incidenza dei </a:t>
            </a:r>
            <a:r>
              <a:rPr lang="it-IT" sz="1400" dirty="0" smtClean="0"/>
              <a:t>«massima importanza»: </a:t>
            </a:r>
            <a:r>
              <a:rPr lang="it-IT" sz="1400" dirty="0"/>
              <a:t>motivazione(F 68,2 | M 53,5), Rapporti con PA (F 64,2 | M 50,4), ricerca volontari (F 53,0 |  M 48,7) e rapporti con imprese (F 25,3| M 17,3)</a:t>
            </a:r>
            <a:endParaRPr lang="it-IT" dirty="0"/>
          </a:p>
        </p:txBody>
      </p:sp>
    </p:spTree>
    <p:extLst>
      <p:ext uri="{BB962C8B-B14F-4D97-AF65-F5344CB8AC3E}">
        <p14:creationId xmlns:p14="http://schemas.microsoft.com/office/powerpoint/2010/main" val="28514119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 name="Tabella 3">
            <a:extLst>
              <a:ext uri="{FF2B5EF4-FFF2-40B4-BE49-F238E27FC236}">
                <a16:creationId xmlns:a16="http://schemas.microsoft.com/office/drawing/2014/main" id="{9C0E8918-82AC-4B16-94C0-679E39E25EA6}"/>
              </a:ext>
            </a:extLst>
          </p:cNvPr>
          <p:cNvGraphicFramePr>
            <a:graphicFrameLocks noGrp="1"/>
          </p:cNvGraphicFramePr>
          <p:nvPr>
            <p:extLst>
              <p:ext uri="{D42A27DB-BD31-4B8C-83A1-F6EECF244321}">
                <p14:modId xmlns:p14="http://schemas.microsoft.com/office/powerpoint/2010/main" val="4146097582"/>
              </p:ext>
            </p:extLst>
          </p:nvPr>
        </p:nvGraphicFramePr>
        <p:xfrm>
          <a:off x="1172816" y="2488537"/>
          <a:ext cx="9846368" cy="2063894"/>
        </p:xfrm>
        <a:graphic>
          <a:graphicData uri="http://schemas.openxmlformats.org/drawingml/2006/table">
            <a:tbl>
              <a:tblPr/>
              <a:tblGrid>
                <a:gridCol w="4536328">
                  <a:extLst>
                    <a:ext uri="{9D8B030D-6E8A-4147-A177-3AD203B41FA5}">
                      <a16:colId xmlns:a16="http://schemas.microsoft.com/office/drawing/2014/main" val="789338088"/>
                    </a:ext>
                  </a:extLst>
                </a:gridCol>
                <a:gridCol w="631200">
                  <a:extLst>
                    <a:ext uri="{9D8B030D-6E8A-4147-A177-3AD203B41FA5}">
                      <a16:colId xmlns:a16="http://schemas.microsoft.com/office/drawing/2014/main" val="993595120"/>
                    </a:ext>
                  </a:extLst>
                </a:gridCol>
                <a:gridCol w="889501">
                  <a:extLst>
                    <a:ext uri="{9D8B030D-6E8A-4147-A177-3AD203B41FA5}">
                      <a16:colId xmlns:a16="http://schemas.microsoft.com/office/drawing/2014/main" val="2972735721"/>
                    </a:ext>
                  </a:extLst>
                </a:gridCol>
                <a:gridCol w="933975">
                  <a:extLst>
                    <a:ext uri="{9D8B030D-6E8A-4147-A177-3AD203B41FA5}">
                      <a16:colId xmlns:a16="http://schemas.microsoft.com/office/drawing/2014/main" val="3833940403"/>
                    </a:ext>
                  </a:extLst>
                </a:gridCol>
                <a:gridCol w="817922">
                  <a:extLst>
                    <a:ext uri="{9D8B030D-6E8A-4147-A177-3AD203B41FA5}">
                      <a16:colId xmlns:a16="http://schemas.microsoft.com/office/drawing/2014/main" val="2454986695"/>
                    </a:ext>
                  </a:extLst>
                </a:gridCol>
                <a:gridCol w="889768">
                  <a:extLst>
                    <a:ext uri="{9D8B030D-6E8A-4147-A177-3AD203B41FA5}">
                      <a16:colId xmlns:a16="http://schemas.microsoft.com/office/drawing/2014/main" val="1149477903"/>
                    </a:ext>
                  </a:extLst>
                </a:gridCol>
                <a:gridCol w="335276">
                  <a:extLst>
                    <a:ext uri="{9D8B030D-6E8A-4147-A177-3AD203B41FA5}">
                      <a16:colId xmlns:a16="http://schemas.microsoft.com/office/drawing/2014/main" val="815156646"/>
                    </a:ext>
                  </a:extLst>
                </a:gridCol>
                <a:gridCol w="812398">
                  <a:extLst>
                    <a:ext uri="{9D8B030D-6E8A-4147-A177-3AD203B41FA5}">
                      <a16:colId xmlns:a16="http://schemas.microsoft.com/office/drawing/2014/main" val="2527559357"/>
                    </a:ext>
                  </a:extLst>
                </a:gridCol>
              </a:tblGrid>
              <a:tr h="715817">
                <a:tc>
                  <a:txBody>
                    <a:bodyPr/>
                    <a:lstStyle/>
                    <a:p>
                      <a:pPr algn="l" fontAlgn="b">
                        <a:spcBef>
                          <a:spcPts val="0"/>
                        </a:spcBef>
                        <a:spcAft>
                          <a:spcPts val="0"/>
                        </a:spcAft>
                      </a:pPr>
                      <a:endParaRPr lang="it-IT" sz="1800" b="0" i="0" u="none" strike="noStrike" dirty="0">
                        <a:effectLst/>
                        <a:latin typeface="Arial" panose="020B0604020202020204" pitchFamily="34" charset="0"/>
                      </a:endParaRPr>
                    </a:p>
                  </a:txBody>
                  <a:tcPr marL="19088" marR="19088" marT="19088"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spcBef>
                          <a:spcPts val="0"/>
                        </a:spcBef>
                        <a:spcAft>
                          <a:spcPts val="0"/>
                        </a:spcAft>
                      </a:pPr>
                      <a:r>
                        <a:rPr lang="it-IT" sz="1800" b="1" i="0" u="none" strike="noStrike" dirty="0">
                          <a:solidFill>
                            <a:schemeClr val="accent2"/>
                          </a:solidFill>
                          <a:effectLst/>
                          <a:latin typeface="Calibri" panose="020F0502020204030204" pitchFamily="34" charset="0"/>
                        </a:rPr>
                        <a:t>1</a:t>
                      </a:r>
                      <a:endParaRPr lang="it-IT" sz="1800" b="1" i="0" u="none" strike="noStrike" dirty="0">
                        <a:solidFill>
                          <a:schemeClr val="accent2"/>
                        </a:solidFill>
                        <a:effectLst/>
                        <a:latin typeface="Arial" panose="020B0604020202020204" pitchFamily="34" charset="0"/>
                      </a:endParaRPr>
                    </a:p>
                  </a:txBody>
                  <a:tcPr marL="19088" marR="19088" marT="19088" marB="0" anchor="ctr">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spcBef>
                          <a:spcPts val="0"/>
                        </a:spcBef>
                        <a:spcAft>
                          <a:spcPts val="0"/>
                        </a:spcAft>
                      </a:pPr>
                      <a:r>
                        <a:rPr lang="it-IT" sz="1800" b="1" i="0" u="none" strike="noStrike" dirty="0">
                          <a:solidFill>
                            <a:schemeClr val="accent2"/>
                          </a:solidFill>
                          <a:effectLst/>
                          <a:latin typeface="Calibri" panose="020F0502020204030204" pitchFamily="34" charset="0"/>
                        </a:rPr>
                        <a:t>2</a:t>
                      </a:r>
                      <a:endParaRPr lang="it-IT" sz="1800" b="1" i="0" u="none" strike="noStrike" dirty="0">
                        <a:solidFill>
                          <a:schemeClr val="accent2"/>
                        </a:solidFill>
                        <a:effectLst/>
                        <a:latin typeface="Arial" panose="020B0604020202020204" pitchFamily="34" charset="0"/>
                      </a:endParaRPr>
                    </a:p>
                  </a:txBody>
                  <a:tcPr marL="19088" marR="19088" marT="19088" marB="0" anchor="ctr">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spcBef>
                          <a:spcPts val="0"/>
                        </a:spcBef>
                        <a:spcAft>
                          <a:spcPts val="0"/>
                        </a:spcAft>
                      </a:pPr>
                      <a:r>
                        <a:rPr lang="it-IT" sz="1800" b="1" i="0" u="none" strike="noStrike" dirty="0">
                          <a:solidFill>
                            <a:schemeClr val="accent2"/>
                          </a:solidFill>
                          <a:effectLst/>
                          <a:latin typeface="Calibri" panose="020F0502020204030204" pitchFamily="34" charset="0"/>
                        </a:rPr>
                        <a:t>3</a:t>
                      </a:r>
                      <a:endParaRPr lang="it-IT" sz="1800" b="1" i="0" u="none" strike="noStrike" dirty="0">
                        <a:solidFill>
                          <a:schemeClr val="accent2"/>
                        </a:solidFill>
                        <a:effectLst/>
                        <a:latin typeface="Arial" panose="020B0604020202020204" pitchFamily="34" charset="0"/>
                      </a:endParaRPr>
                    </a:p>
                  </a:txBody>
                  <a:tcPr marL="19088" marR="19088" marT="19088" marB="0" anchor="ctr">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spcBef>
                          <a:spcPts val="0"/>
                        </a:spcBef>
                        <a:spcAft>
                          <a:spcPts val="0"/>
                        </a:spcAft>
                      </a:pPr>
                      <a:r>
                        <a:rPr lang="it-IT" sz="1800" b="1" i="0" u="none" strike="noStrike" dirty="0">
                          <a:solidFill>
                            <a:schemeClr val="accent2"/>
                          </a:solidFill>
                          <a:effectLst/>
                          <a:latin typeface="Calibri" panose="020F0502020204030204" pitchFamily="34" charset="0"/>
                        </a:rPr>
                        <a:t>4</a:t>
                      </a:r>
                      <a:endParaRPr lang="it-IT" sz="1800" b="1" i="0" u="none" strike="noStrike" dirty="0">
                        <a:solidFill>
                          <a:schemeClr val="accent2"/>
                        </a:solidFill>
                        <a:effectLst/>
                        <a:latin typeface="Arial" panose="020B0604020202020204" pitchFamily="34" charset="0"/>
                      </a:endParaRPr>
                    </a:p>
                  </a:txBody>
                  <a:tcPr marL="19088" marR="19088" marT="19088" marB="0" anchor="ctr">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r" fontAlgn="b">
                        <a:spcBef>
                          <a:spcPts val="0"/>
                        </a:spcBef>
                        <a:spcAft>
                          <a:spcPts val="0"/>
                        </a:spcAft>
                      </a:pPr>
                      <a:r>
                        <a:rPr lang="it-IT" sz="1800" b="1" i="0" u="none" strike="noStrike" dirty="0">
                          <a:solidFill>
                            <a:schemeClr val="accent2"/>
                          </a:solidFill>
                          <a:effectLst/>
                          <a:latin typeface="Calibri" panose="020F0502020204030204" pitchFamily="34" charset="0"/>
                        </a:rPr>
                        <a:t>Tot</a:t>
                      </a:r>
                      <a:endParaRPr lang="it-IT" sz="1800" b="1" i="0" u="none" strike="noStrike" dirty="0">
                        <a:solidFill>
                          <a:schemeClr val="accent2"/>
                        </a:solidFill>
                        <a:effectLst/>
                        <a:latin typeface="Arial" panose="020B0604020202020204" pitchFamily="34" charset="0"/>
                      </a:endParaRPr>
                    </a:p>
                  </a:txBody>
                  <a:tcPr marL="19088" marR="19088" marT="19088"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spcBef>
                          <a:spcPts val="0"/>
                        </a:spcBef>
                        <a:spcAft>
                          <a:spcPts val="0"/>
                        </a:spcAft>
                      </a:pPr>
                      <a:r>
                        <a:rPr lang="it-IT" sz="1800" b="0" i="0" u="none" strike="noStrike" dirty="0">
                          <a:solidFill>
                            <a:srgbClr val="000000"/>
                          </a:solidFill>
                          <a:effectLst/>
                          <a:latin typeface="Calibri" panose="020F0502020204030204" pitchFamily="34" charset="0"/>
                        </a:rPr>
                        <a:t> </a:t>
                      </a:r>
                      <a:endParaRPr lang="it-IT" sz="1800" b="0" i="0" u="none" strike="noStrike" dirty="0">
                        <a:effectLst/>
                        <a:latin typeface="Arial" panose="020B0604020202020204" pitchFamily="34" charset="0"/>
                      </a:endParaRPr>
                    </a:p>
                  </a:txBody>
                  <a:tcPr marL="19088" marR="19088" marT="1908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marL="0" algn="r" defTabSz="914400" rtl="0" eaLnBrk="1" fontAlgn="b" latinLnBrk="0" hangingPunct="1">
                        <a:spcBef>
                          <a:spcPts val="0"/>
                        </a:spcBef>
                        <a:spcAft>
                          <a:spcPts val="0"/>
                        </a:spcAft>
                      </a:pPr>
                      <a:r>
                        <a:rPr lang="it-IT" sz="1800" b="1" i="0" u="none" strike="noStrike" kern="1200" dirty="0">
                          <a:solidFill>
                            <a:schemeClr val="accent2"/>
                          </a:solidFill>
                          <a:effectLst/>
                          <a:latin typeface="Calibri" panose="020F0502020204030204" pitchFamily="34" charset="0"/>
                          <a:ea typeface="+mn-ea"/>
                          <a:cs typeface="+mn-cs"/>
                        </a:rPr>
                        <a:t>3+4</a:t>
                      </a:r>
                    </a:p>
                  </a:txBody>
                  <a:tcPr marL="19088" marR="19088" marT="1908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328719602"/>
                  </a:ext>
                </a:extLst>
              </a:tr>
              <a:tr h="405613">
                <a:tc>
                  <a:txBody>
                    <a:bodyPr/>
                    <a:lstStyle/>
                    <a:p>
                      <a:pPr algn="l" fontAlgn="t"/>
                      <a:r>
                        <a:rPr lang="it-IT" sz="1800" b="0" i="0" u="none" strike="noStrike" dirty="0">
                          <a:solidFill>
                            <a:srgbClr val="000000"/>
                          </a:solidFill>
                          <a:effectLst/>
                          <a:latin typeface="Calibri" panose="020F0502020204030204" pitchFamily="34" charset="0"/>
                        </a:rPr>
                        <a:t> Soddisfazione della propria utenza  </a:t>
                      </a:r>
                    </a:p>
                  </a:txBody>
                  <a:tcPr marL="9525" marR="9525" marT="9525" marB="0">
                    <a:lnL w="635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2,0 </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8,7 </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27,4 </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61,9 </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accent2">
                        <a:lumMod val="20000"/>
                        <a:lumOff val="80000"/>
                      </a:schemeClr>
                    </a:solidFill>
                  </a:tcPr>
                </a:tc>
                <a:tc>
                  <a:txBody>
                    <a:bodyPr/>
                    <a:lstStyle/>
                    <a:p>
                      <a:pPr algn="r" fontAlgn="ctr"/>
                      <a:r>
                        <a:rPr lang="it-IT" sz="1800" b="0" i="0" u="none" strike="noStrike" dirty="0">
                          <a:solidFill>
                            <a:srgbClr val="000000"/>
                          </a:solidFill>
                          <a:effectLst/>
                          <a:latin typeface="Calibri" panose="020F0502020204030204" pitchFamily="34" charset="0"/>
                        </a:rPr>
                        <a:t>100,0 </a:t>
                      </a:r>
                    </a:p>
                  </a:txBody>
                  <a:tcPr marL="9525" marR="9525" marT="9525" marB="0" anchor="ctr">
                    <a:lnL>
                      <a:noFill/>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l" fontAlgn="b"/>
                      <a:r>
                        <a:rPr lang="it-IT" sz="1800" b="0" i="0" u="none" strike="noStrike" dirty="0">
                          <a:solidFill>
                            <a:srgbClr val="000000"/>
                          </a:solidFill>
                          <a:effectLst/>
                          <a:latin typeface="Calibri" panose="020F0502020204030204" pitchFamily="34" charset="0"/>
                        </a:rPr>
                        <a:t> </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algn="r" fontAlgn="b"/>
                      <a:r>
                        <a:rPr lang="it-IT" sz="1800" b="0" i="0" u="none" strike="noStrike" dirty="0">
                          <a:solidFill>
                            <a:srgbClr val="000000"/>
                          </a:solidFill>
                          <a:effectLst/>
                          <a:latin typeface="Calibri" panose="020F0502020204030204" pitchFamily="34" charset="0"/>
                        </a:rPr>
                        <a:t>89,2 </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253677488"/>
                  </a:ext>
                </a:extLst>
              </a:tr>
              <a:tr h="384299">
                <a:tc>
                  <a:txBody>
                    <a:bodyPr/>
                    <a:lstStyle/>
                    <a:p>
                      <a:pPr algn="l" fontAlgn="t"/>
                      <a:r>
                        <a:rPr lang="it-IT" sz="1800" b="0" i="0" u="none" strike="noStrike">
                          <a:solidFill>
                            <a:srgbClr val="000000"/>
                          </a:solidFill>
                          <a:effectLst/>
                          <a:latin typeface="Calibri" panose="020F0502020204030204" pitchFamily="34" charset="0"/>
                        </a:rPr>
                        <a:t> Valutazione dell’impatto sociale dell’Ente  </a:t>
                      </a:r>
                    </a:p>
                  </a:txBody>
                  <a:tcPr marL="9525" marR="9525" marT="9525" marB="0">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3,4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12,8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34,5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49,3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accent2">
                        <a:lumMod val="20000"/>
                        <a:lumOff val="80000"/>
                      </a:schemeClr>
                    </a:solidFill>
                  </a:tcPr>
                </a:tc>
                <a:tc>
                  <a:txBody>
                    <a:bodyPr/>
                    <a:lstStyle/>
                    <a:p>
                      <a:pPr algn="r" fontAlgn="ctr"/>
                      <a:r>
                        <a:rPr lang="it-IT" sz="1800" b="0" i="0" u="none" strike="noStrike" dirty="0">
                          <a:solidFill>
                            <a:srgbClr val="000000"/>
                          </a:solidFill>
                          <a:effectLst/>
                          <a:latin typeface="Calibri" panose="020F0502020204030204" pitchFamily="34" charset="0"/>
                        </a:rPr>
                        <a:t>100,0 </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algn="l" fontAlgn="b"/>
                      <a:r>
                        <a:rPr lang="it-IT" sz="1800" b="0" i="0" u="none" strike="noStrike">
                          <a:solidFill>
                            <a:srgbClr val="000000"/>
                          </a:solidFill>
                          <a:effectLst/>
                          <a:latin typeface="Calibri" panose="020F0502020204030204" pitchFamily="34" charset="0"/>
                        </a:rPr>
                        <a:t> </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algn="r" fontAlgn="b"/>
                      <a:r>
                        <a:rPr lang="it-IT" sz="1800" b="0" i="0" u="none" strike="noStrike" dirty="0">
                          <a:solidFill>
                            <a:srgbClr val="000000"/>
                          </a:solidFill>
                          <a:effectLst/>
                          <a:latin typeface="Calibri" panose="020F0502020204030204" pitchFamily="34" charset="0"/>
                        </a:rPr>
                        <a:t>83,9 </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981444189"/>
                  </a:ext>
                </a:extLst>
              </a:tr>
              <a:tr h="405613">
                <a:tc>
                  <a:txBody>
                    <a:bodyPr/>
                    <a:lstStyle/>
                    <a:p>
                      <a:pPr algn="l" fontAlgn="t"/>
                      <a:r>
                        <a:rPr lang="it-IT" sz="1800" b="0" i="0" u="none" strike="noStrike" dirty="0">
                          <a:solidFill>
                            <a:srgbClr val="000000"/>
                          </a:solidFill>
                          <a:effectLst/>
                          <a:latin typeface="Calibri" panose="020F0502020204030204" pitchFamily="34" charset="0"/>
                        </a:rPr>
                        <a:t> Rendicontazione sociale delle attività dell’ente (es. bilancio sociale)  </a:t>
                      </a:r>
                    </a:p>
                  </a:txBody>
                  <a:tcPr marL="9525" marR="9525" marT="9525"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6,7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16,4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32,3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44,6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accent2">
                        <a:lumMod val="20000"/>
                        <a:lumOff val="80000"/>
                      </a:schemeClr>
                    </a:solidFill>
                  </a:tcPr>
                </a:tc>
                <a:tc>
                  <a:txBody>
                    <a:bodyPr/>
                    <a:lstStyle/>
                    <a:p>
                      <a:pPr algn="r" fontAlgn="ctr"/>
                      <a:r>
                        <a:rPr lang="it-IT" sz="1800" b="0" i="0" u="none" strike="noStrike" dirty="0">
                          <a:solidFill>
                            <a:srgbClr val="000000"/>
                          </a:solidFill>
                          <a:effectLst/>
                          <a:latin typeface="Calibri" panose="020F0502020204030204" pitchFamily="34" charset="0"/>
                        </a:rPr>
                        <a:t>100,0 </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algn="l" fontAlgn="b"/>
                      <a:r>
                        <a:rPr lang="it-IT" sz="1800" b="0" i="0" u="none" strike="noStrike" dirty="0">
                          <a:solidFill>
                            <a:srgbClr val="000000"/>
                          </a:solidFill>
                          <a:effectLst/>
                          <a:latin typeface="Calibri" panose="020F0502020204030204" pitchFamily="34" charset="0"/>
                        </a:rPr>
                        <a:t>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algn="r" fontAlgn="b"/>
                      <a:r>
                        <a:rPr lang="it-IT" sz="1800" b="0" i="0" u="none" strike="noStrike" dirty="0">
                          <a:solidFill>
                            <a:srgbClr val="000000"/>
                          </a:solidFill>
                          <a:effectLst/>
                          <a:latin typeface="Calibri" panose="020F0502020204030204" pitchFamily="34" charset="0"/>
                        </a:rPr>
                        <a:t>76,9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182788411"/>
                  </a:ext>
                </a:extLst>
              </a:tr>
            </a:tbl>
          </a:graphicData>
        </a:graphic>
      </p:graphicFrame>
      <p:sp>
        <p:nvSpPr>
          <p:cNvPr id="27" name="CasellaDiTesto 26">
            <a:extLst>
              <a:ext uri="{FF2B5EF4-FFF2-40B4-BE49-F238E27FC236}">
                <a16:creationId xmlns:a16="http://schemas.microsoft.com/office/drawing/2014/main" id="{758E2574-EF5C-4F99-AEFF-829B1EFBD270}"/>
              </a:ext>
            </a:extLst>
          </p:cNvPr>
          <p:cNvSpPr txBox="1"/>
          <p:nvPr/>
        </p:nvSpPr>
        <p:spPr>
          <a:xfrm>
            <a:off x="3918712" y="866094"/>
            <a:ext cx="4871407" cy="369332"/>
          </a:xfrm>
          <a:prstGeom prst="rect">
            <a:avLst/>
          </a:prstGeom>
          <a:noFill/>
        </p:spPr>
        <p:txBody>
          <a:bodyPr wrap="square">
            <a:spAutoFit/>
          </a:bodyPr>
          <a:lstStyle/>
          <a:p>
            <a:pPr algn="l" fontAlgn="b">
              <a:spcBef>
                <a:spcPts val="0"/>
              </a:spcBef>
              <a:spcAft>
                <a:spcPts val="0"/>
              </a:spcAft>
            </a:pPr>
            <a:r>
              <a:rPr lang="it-IT" sz="1800" b="1" i="0" u="none" strike="noStrike" dirty="0">
                <a:solidFill>
                  <a:schemeClr val="accent2"/>
                </a:solidFill>
                <a:effectLst/>
                <a:latin typeface="Calibri" panose="020F0502020204030204" pitchFamily="34" charset="0"/>
              </a:rPr>
              <a:t>Valutazione impatto sociale, val.  %   (N=446)</a:t>
            </a:r>
            <a:endParaRPr lang="it-IT" sz="3600" b="0" i="0" u="none" strike="noStrike" dirty="0">
              <a:solidFill>
                <a:schemeClr val="accent2"/>
              </a:solidFill>
              <a:effectLst/>
              <a:latin typeface="Arial" panose="020B0604020202020204" pitchFamily="34" charset="0"/>
            </a:endParaRPr>
          </a:p>
        </p:txBody>
      </p:sp>
      <p:sp>
        <p:nvSpPr>
          <p:cNvPr id="28" name="CasellaDiTesto 27">
            <a:extLst>
              <a:ext uri="{FF2B5EF4-FFF2-40B4-BE49-F238E27FC236}">
                <a16:creationId xmlns:a16="http://schemas.microsoft.com/office/drawing/2014/main" id="{F6A86AB7-F98B-46B9-9CDE-B3241F6E4937}"/>
              </a:ext>
            </a:extLst>
          </p:cNvPr>
          <p:cNvSpPr txBox="1"/>
          <p:nvPr/>
        </p:nvSpPr>
        <p:spPr>
          <a:xfrm>
            <a:off x="1967946" y="1498119"/>
            <a:ext cx="8772940" cy="247632"/>
          </a:xfrm>
          <a:prstGeom prst="rect">
            <a:avLst/>
          </a:prstGeom>
          <a:noFill/>
        </p:spPr>
        <p:txBody>
          <a:bodyPr wrap="square">
            <a:spAutoFit/>
          </a:bodyPr>
          <a:lstStyle/>
          <a:p>
            <a:pPr algn="just">
              <a:lnSpc>
                <a:spcPts val="1000"/>
              </a:lnSpc>
              <a:spcBef>
                <a:spcPts val="300"/>
              </a:spcBef>
              <a:spcAft>
                <a:spcPts val="0"/>
              </a:spcAft>
              <a:tabLst>
                <a:tab pos="3330575" algn="l"/>
              </a:tabLst>
            </a:pPr>
            <a:r>
              <a:rPr lang="it-IT" spc="-20" dirty="0">
                <a:latin typeface="Calibri" panose="020F0502020204030204" pitchFamily="34" charset="0"/>
                <a:ea typeface="Times New Roman" panose="02020603050405020304" pitchFamily="18" charset="0"/>
                <a:cs typeface="Times New Roman" panose="02020603050405020304" pitchFamily="18" charset="0"/>
              </a:rPr>
              <a:t>I</a:t>
            </a:r>
            <a:r>
              <a:rPr lang="it-IT" sz="1800" i="0" spc="-20" dirty="0">
                <a:effectLst/>
                <a:latin typeface="Calibri" panose="020F0502020204030204" pitchFamily="34" charset="0"/>
                <a:ea typeface="Times New Roman" panose="02020603050405020304" pitchFamily="18" charset="0"/>
                <a:cs typeface="Times New Roman" panose="02020603050405020304" pitchFamily="18" charset="0"/>
              </a:rPr>
              <a:t>n base alla tua esperienza di gestione dell’ETS,  quanta rilevanza rivestono i seguenti aspetti?</a:t>
            </a:r>
            <a:endParaRPr lang="it-IT" sz="1800" i="1"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29" name="CasellaDiTesto 28">
            <a:extLst>
              <a:ext uri="{FF2B5EF4-FFF2-40B4-BE49-F238E27FC236}">
                <a16:creationId xmlns:a16="http://schemas.microsoft.com/office/drawing/2014/main" id="{E5720B90-56A8-4FA9-BB7C-4A2208361FD4}"/>
              </a:ext>
            </a:extLst>
          </p:cNvPr>
          <p:cNvSpPr txBox="1"/>
          <p:nvPr/>
        </p:nvSpPr>
        <p:spPr>
          <a:xfrm>
            <a:off x="3048000" y="1991356"/>
            <a:ext cx="6096000" cy="234488"/>
          </a:xfrm>
          <a:prstGeom prst="rect">
            <a:avLst/>
          </a:prstGeom>
          <a:noFill/>
        </p:spPr>
        <p:txBody>
          <a:bodyPr wrap="square">
            <a:spAutoFit/>
          </a:bodyPr>
          <a:lstStyle/>
          <a:p>
            <a:pPr algn="ctr">
              <a:lnSpc>
                <a:spcPts val="1000"/>
              </a:lnSpc>
              <a:spcBef>
                <a:spcPts val="300"/>
              </a:spcBef>
              <a:spcAft>
                <a:spcPts val="0"/>
              </a:spcAft>
              <a:tabLst>
                <a:tab pos="3330575" algn="l"/>
              </a:tabLst>
            </a:pPr>
            <a:r>
              <a:rPr lang="it-IT" sz="1400" i="0" spc="-20" dirty="0">
                <a:effectLst/>
                <a:latin typeface="Calibri" panose="020F0502020204030204" pitchFamily="34" charset="0"/>
                <a:ea typeface="Times New Roman" panose="02020603050405020304" pitchFamily="18" charset="0"/>
                <a:cs typeface="Times New Roman" panose="02020603050405020304" pitchFamily="18" charset="0"/>
              </a:rPr>
              <a:t>1 “nessuna importanza” e  4 “massima importanza”</a:t>
            </a:r>
            <a:endParaRPr lang="it-IT" sz="1400" i="1"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2" name="CasellaDiTesto 1">
            <a:extLst>
              <a:ext uri="{FF2B5EF4-FFF2-40B4-BE49-F238E27FC236}">
                <a16:creationId xmlns:a16="http://schemas.microsoft.com/office/drawing/2014/main" id="{907BF1EC-DA3B-4C94-B990-59C5658618B9}"/>
              </a:ext>
            </a:extLst>
          </p:cNvPr>
          <p:cNvSpPr txBox="1"/>
          <p:nvPr/>
        </p:nvSpPr>
        <p:spPr>
          <a:xfrm>
            <a:off x="765927" y="5295217"/>
            <a:ext cx="11699914" cy="830997"/>
          </a:xfrm>
          <a:prstGeom prst="rect">
            <a:avLst/>
          </a:prstGeom>
          <a:noFill/>
        </p:spPr>
        <p:txBody>
          <a:bodyPr wrap="square" rtlCol="0">
            <a:spAutoFit/>
          </a:bodyPr>
          <a:lstStyle/>
          <a:p>
            <a:r>
              <a:rPr lang="it-IT" sz="1600" dirty="0">
                <a:sym typeface="Wingdings" panose="05000000000000000000" pitchFamily="2" charset="2"/>
              </a:rPr>
              <a:t></a:t>
            </a:r>
            <a:r>
              <a:rPr lang="it-IT" sz="1600" dirty="0"/>
              <a:t>Differenze nelle soddisfazione dell’utenza come </a:t>
            </a:r>
            <a:r>
              <a:rPr lang="it-IT" sz="1600" dirty="0" smtClean="0"/>
              <a:t>«massima importanza»:</a:t>
            </a:r>
            <a:endParaRPr lang="it-IT" sz="1600" dirty="0"/>
          </a:p>
          <a:p>
            <a:pPr marL="285750" indent="-285750">
              <a:buFont typeface="Arial" panose="020B0604020202020204" pitchFamily="34" charset="0"/>
              <a:buChar char="•"/>
            </a:pPr>
            <a:r>
              <a:rPr lang="it-IT" sz="1600" dirty="0"/>
              <a:t>presidenti (66,0) | non presidenti (57,1).</a:t>
            </a:r>
          </a:p>
          <a:p>
            <a:pPr marL="285750" indent="-285750">
              <a:buFont typeface="Arial" panose="020B0604020202020204" pitchFamily="34" charset="0"/>
              <a:buChar char="•"/>
            </a:pPr>
            <a:r>
              <a:rPr lang="it-IT" sz="1600" dirty="0"/>
              <a:t>F 67,4 | M 56,4</a:t>
            </a:r>
          </a:p>
        </p:txBody>
      </p:sp>
    </p:spTree>
    <p:extLst>
      <p:ext uri="{BB962C8B-B14F-4D97-AF65-F5344CB8AC3E}">
        <p14:creationId xmlns:p14="http://schemas.microsoft.com/office/powerpoint/2010/main" val="23746146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 name="Tabella 3">
            <a:extLst>
              <a:ext uri="{FF2B5EF4-FFF2-40B4-BE49-F238E27FC236}">
                <a16:creationId xmlns:a16="http://schemas.microsoft.com/office/drawing/2014/main" id="{9C0E8918-82AC-4B16-94C0-679E39E25EA6}"/>
              </a:ext>
            </a:extLst>
          </p:cNvPr>
          <p:cNvGraphicFramePr>
            <a:graphicFrameLocks noGrp="1"/>
          </p:cNvGraphicFramePr>
          <p:nvPr>
            <p:extLst>
              <p:ext uri="{D42A27DB-BD31-4B8C-83A1-F6EECF244321}">
                <p14:modId xmlns:p14="http://schemas.microsoft.com/office/powerpoint/2010/main" val="2378545338"/>
              </p:ext>
            </p:extLst>
          </p:nvPr>
        </p:nvGraphicFramePr>
        <p:xfrm>
          <a:off x="1018563" y="2258926"/>
          <a:ext cx="10310193" cy="2340147"/>
        </p:xfrm>
        <a:graphic>
          <a:graphicData uri="http://schemas.openxmlformats.org/drawingml/2006/table">
            <a:tbl>
              <a:tblPr/>
              <a:tblGrid>
                <a:gridCol w="4750017">
                  <a:extLst>
                    <a:ext uri="{9D8B030D-6E8A-4147-A177-3AD203B41FA5}">
                      <a16:colId xmlns:a16="http://schemas.microsoft.com/office/drawing/2014/main" val="789338088"/>
                    </a:ext>
                  </a:extLst>
                </a:gridCol>
                <a:gridCol w="660933">
                  <a:extLst>
                    <a:ext uri="{9D8B030D-6E8A-4147-A177-3AD203B41FA5}">
                      <a16:colId xmlns:a16="http://schemas.microsoft.com/office/drawing/2014/main" val="993595120"/>
                    </a:ext>
                  </a:extLst>
                </a:gridCol>
                <a:gridCol w="931402">
                  <a:extLst>
                    <a:ext uri="{9D8B030D-6E8A-4147-A177-3AD203B41FA5}">
                      <a16:colId xmlns:a16="http://schemas.microsoft.com/office/drawing/2014/main" val="2972735721"/>
                    </a:ext>
                  </a:extLst>
                </a:gridCol>
                <a:gridCol w="977971">
                  <a:extLst>
                    <a:ext uri="{9D8B030D-6E8A-4147-A177-3AD203B41FA5}">
                      <a16:colId xmlns:a16="http://schemas.microsoft.com/office/drawing/2014/main" val="3833940403"/>
                    </a:ext>
                  </a:extLst>
                </a:gridCol>
                <a:gridCol w="856451">
                  <a:extLst>
                    <a:ext uri="{9D8B030D-6E8A-4147-A177-3AD203B41FA5}">
                      <a16:colId xmlns:a16="http://schemas.microsoft.com/office/drawing/2014/main" val="2454986695"/>
                    </a:ext>
                  </a:extLst>
                </a:gridCol>
                <a:gridCol w="931682">
                  <a:extLst>
                    <a:ext uri="{9D8B030D-6E8A-4147-A177-3AD203B41FA5}">
                      <a16:colId xmlns:a16="http://schemas.microsoft.com/office/drawing/2014/main" val="1149477903"/>
                    </a:ext>
                  </a:extLst>
                </a:gridCol>
                <a:gridCol w="351070">
                  <a:extLst>
                    <a:ext uri="{9D8B030D-6E8A-4147-A177-3AD203B41FA5}">
                      <a16:colId xmlns:a16="http://schemas.microsoft.com/office/drawing/2014/main" val="815156646"/>
                    </a:ext>
                  </a:extLst>
                </a:gridCol>
                <a:gridCol w="850667">
                  <a:extLst>
                    <a:ext uri="{9D8B030D-6E8A-4147-A177-3AD203B41FA5}">
                      <a16:colId xmlns:a16="http://schemas.microsoft.com/office/drawing/2014/main" val="2527559357"/>
                    </a:ext>
                  </a:extLst>
                </a:gridCol>
              </a:tblGrid>
              <a:tr h="715817">
                <a:tc>
                  <a:txBody>
                    <a:bodyPr/>
                    <a:lstStyle/>
                    <a:p>
                      <a:pPr algn="l" fontAlgn="b">
                        <a:spcBef>
                          <a:spcPts val="0"/>
                        </a:spcBef>
                        <a:spcAft>
                          <a:spcPts val="0"/>
                        </a:spcAft>
                      </a:pPr>
                      <a:endParaRPr lang="it-IT" sz="1800" b="0" i="0" u="none" strike="noStrike" dirty="0">
                        <a:effectLst/>
                        <a:latin typeface="Arial" panose="020B0604020202020204" pitchFamily="34" charset="0"/>
                      </a:endParaRPr>
                    </a:p>
                  </a:txBody>
                  <a:tcPr marL="19088" marR="19088" marT="19088"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spcBef>
                          <a:spcPts val="0"/>
                        </a:spcBef>
                        <a:spcAft>
                          <a:spcPts val="0"/>
                        </a:spcAft>
                      </a:pPr>
                      <a:r>
                        <a:rPr lang="it-IT" sz="1800" b="1" i="0" u="none" strike="noStrike" dirty="0">
                          <a:solidFill>
                            <a:schemeClr val="accent2"/>
                          </a:solidFill>
                          <a:effectLst/>
                          <a:latin typeface="Calibri" panose="020F0502020204030204" pitchFamily="34" charset="0"/>
                        </a:rPr>
                        <a:t>1</a:t>
                      </a:r>
                      <a:endParaRPr lang="it-IT" sz="1800" b="1" i="0" u="none" strike="noStrike" dirty="0">
                        <a:solidFill>
                          <a:schemeClr val="accent2"/>
                        </a:solidFill>
                        <a:effectLst/>
                        <a:latin typeface="Arial" panose="020B0604020202020204" pitchFamily="34" charset="0"/>
                      </a:endParaRPr>
                    </a:p>
                  </a:txBody>
                  <a:tcPr marL="19088" marR="19088" marT="19088" marB="0" anchor="ctr">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spcBef>
                          <a:spcPts val="0"/>
                        </a:spcBef>
                        <a:spcAft>
                          <a:spcPts val="0"/>
                        </a:spcAft>
                      </a:pPr>
                      <a:r>
                        <a:rPr lang="it-IT" sz="1800" b="1" i="0" u="none" strike="noStrike" dirty="0">
                          <a:solidFill>
                            <a:schemeClr val="accent2"/>
                          </a:solidFill>
                          <a:effectLst/>
                          <a:latin typeface="Calibri" panose="020F0502020204030204" pitchFamily="34" charset="0"/>
                        </a:rPr>
                        <a:t>2</a:t>
                      </a:r>
                      <a:endParaRPr lang="it-IT" sz="1800" b="1" i="0" u="none" strike="noStrike" dirty="0">
                        <a:solidFill>
                          <a:schemeClr val="accent2"/>
                        </a:solidFill>
                        <a:effectLst/>
                        <a:latin typeface="Arial" panose="020B0604020202020204" pitchFamily="34" charset="0"/>
                      </a:endParaRPr>
                    </a:p>
                  </a:txBody>
                  <a:tcPr marL="19088" marR="19088" marT="19088" marB="0" anchor="ctr">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spcBef>
                          <a:spcPts val="0"/>
                        </a:spcBef>
                        <a:spcAft>
                          <a:spcPts val="0"/>
                        </a:spcAft>
                      </a:pPr>
                      <a:r>
                        <a:rPr lang="it-IT" sz="1800" b="1" i="0" u="none" strike="noStrike" dirty="0">
                          <a:solidFill>
                            <a:schemeClr val="accent2"/>
                          </a:solidFill>
                          <a:effectLst/>
                          <a:latin typeface="Calibri" panose="020F0502020204030204" pitchFamily="34" charset="0"/>
                        </a:rPr>
                        <a:t>3</a:t>
                      </a:r>
                      <a:endParaRPr lang="it-IT" sz="1800" b="1" i="0" u="none" strike="noStrike" dirty="0">
                        <a:solidFill>
                          <a:schemeClr val="accent2"/>
                        </a:solidFill>
                        <a:effectLst/>
                        <a:latin typeface="Arial" panose="020B0604020202020204" pitchFamily="34" charset="0"/>
                      </a:endParaRPr>
                    </a:p>
                  </a:txBody>
                  <a:tcPr marL="19088" marR="19088" marT="19088" marB="0" anchor="ctr">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spcBef>
                          <a:spcPts val="0"/>
                        </a:spcBef>
                        <a:spcAft>
                          <a:spcPts val="0"/>
                        </a:spcAft>
                      </a:pPr>
                      <a:r>
                        <a:rPr lang="it-IT" sz="1800" b="1" i="0" u="none" strike="noStrike" dirty="0">
                          <a:solidFill>
                            <a:schemeClr val="accent2"/>
                          </a:solidFill>
                          <a:effectLst/>
                          <a:latin typeface="Calibri" panose="020F0502020204030204" pitchFamily="34" charset="0"/>
                        </a:rPr>
                        <a:t>4</a:t>
                      </a:r>
                      <a:endParaRPr lang="it-IT" sz="1800" b="1" i="0" u="none" strike="noStrike" dirty="0">
                        <a:solidFill>
                          <a:schemeClr val="accent2"/>
                        </a:solidFill>
                        <a:effectLst/>
                        <a:latin typeface="Arial" panose="020B0604020202020204" pitchFamily="34" charset="0"/>
                      </a:endParaRPr>
                    </a:p>
                  </a:txBody>
                  <a:tcPr marL="19088" marR="19088" marT="19088" marB="0" anchor="ctr">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r" fontAlgn="b">
                        <a:spcBef>
                          <a:spcPts val="0"/>
                        </a:spcBef>
                        <a:spcAft>
                          <a:spcPts val="0"/>
                        </a:spcAft>
                      </a:pPr>
                      <a:r>
                        <a:rPr lang="it-IT" sz="1800" b="1" i="0" u="none" strike="noStrike" dirty="0">
                          <a:solidFill>
                            <a:schemeClr val="accent2"/>
                          </a:solidFill>
                          <a:effectLst/>
                          <a:latin typeface="Calibri" panose="020F0502020204030204" pitchFamily="34" charset="0"/>
                        </a:rPr>
                        <a:t>Tot</a:t>
                      </a:r>
                      <a:endParaRPr lang="it-IT" sz="1800" b="1" i="0" u="none" strike="noStrike" dirty="0">
                        <a:solidFill>
                          <a:schemeClr val="accent2"/>
                        </a:solidFill>
                        <a:effectLst/>
                        <a:latin typeface="Arial" panose="020B0604020202020204" pitchFamily="34" charset="0"/>
                      </a:endParaRPr>
                    </a:p>
                  </a:txBody>
                  <a:tcPr marL="19088" marR="19088" marT="19088"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spcBef>
                          <a:spcPts val="0"/>
                        </a:spcBef>
                        <a:spcAft>
                          <a:spcPts val="0"/>
                        </a:spcAft>
                      </a:pPr>
                      <a:r>
                        <a:rPr lang="it-IT" sz="1800" b="0" i="0" u="none" strike="noStrike" dirty="0">
                          <a:solidFill>
                            <a:srgbClr val="000000"/>
                          </a:solidFill>
                          <a:effectLst/>
                          <a:latin typeface="Calibri" panose="020F0502020204030204" pitchFamily="34" charset="0"/>
                        </a:rPr>
                        <a:t> </a:t>
                      </a:r>
                      <a:endParaRPr lang="it-IT" sz="1800" b="0" i="0" u="none" strike="noStrike" dirty="0">
                        <a:effectLst/>
                        <a:latin typeface="Arial" panose="020B0604020202020204" pitchFamily="34" charset="0"/>
                      </a:endParaRPr>
                    </a:p>
                  </a:txBody>
                  <a:tcPr marL="19088" marR="19088" marT="1908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marL="0" algn="r" defTabSz="914400" rtl="0" eaLnBrk="1" fontAlgn="b" latinLnBrk="0" hangingPunct="1">
                        <a:spcBef>
                          <a:spcPts val="0"/>
                        </a:spcBef>
                        <a:spcAft>
                          <a:spcPts val="0"/>
                        </a:spcAft>
                      </a:pPr>
                      <a:r>
                        <a:rPr lang="it-IT" sz="1800" b="1" i="0" u="none" strike="noStrike" kern="1200" dirty="0">
                          <a:solidFill>
                            <a:schemeClr val="accent2"/>
                          </a:solidFill>
                          <a:effectLst/>
                          <a:latin typeface="Calibri" panose="020F0502020204030204" pitchFamily="34" charset="0"/>
                          <a:ea typeface="+mn-ea"/>
                          <a:cs typeface="+mn-cs"/>
                        </a:rPr>
                        <a:t>3+4</a:t>
                      </a:r>
                    </a:p>
                  </a:txBody>
                  <a:tcPr marL="19088" marR="19088" marT="1908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328719602"/>
                  </a:ext>
                </a:extLst>
              </a:tr>
              <a:tr h="405613">
                <a:tc>
                  <a:txBody>
                    <a:bodyPr/>
                    <a:lstStyle/>
                    <a:p>
                      <a:pPr algn="l" fontAlgn="t"/>
                      <a:r>
                        <a:rPr lang="it-IT" sz="1800" b="0" i="0" u="none" strike="noStrike" dirty="0">
                          <a:solidFill>
                            <a:srgbClr val="000000"/>
                          </a:solidFill>
                          <a:effectLst/>
                          <a:latin typeface="Calibri" panose="020F0502020204030204" pitchFamily="34" charset="0"/>
                        </a:rPr>
                        <a:t> Ricerca fondi (es. fund/crowdfunding, bandi Ita, Ue)  </a:t>
                      </a:r>
                    </a:p>
                  </a:txBody>
                  <a:tcPr marL="9525" marR="9525" marT="9525" marB="0" anchor="ctr">
                    <a:lnL w="635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9,4 </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19,3 </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24,0 </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47,3 </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accent2">
                        <a:lumMod val="20000"/>
                        <a:lumOff val="80000"/>
                      </a:schemeClr>
                    </a:solidFill>
                  </a:tcPr>
                </a:tc>
                <a:tc>
                  <a:txBody>
                    <a:bodyPr/>
                    <a:lstStyle/>
                    <a:p>
                      <a:pPr algn="r" fontAlgn="ctr"/>
                      <a:r>
                        <a:rPr lang="it-IT" sz="1800" b="0" i="0" u="none" strike="noStrike" dirty="0">
                          <a:solidFill>
                            <a:srgbClr val="000000"/>
                          </a:solidFill>
                          <a:effectLst/>
                          <a:latin typeface="Calibri" panose="020F0502020204030204" pitchFamily="34" charset="0"/>
                        </a:rPr>
                        <a:t>100,0 </a:t>
                      </a:r>
                    </a:p>
                  </a:txBody>
                  <a:tcPr marL="9525" marR="9525" marT="9525" marB="0" anchor="ctr">
                    <a:lnL>
                      <a:noFill/>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l" fontAlgn="b"/>
                      <a:endParaRPr lang="it-IT" sz="1800" b="0" i="0" u="none" strike="noStrike" dirty="0">
                        <a:solidFill>
                          <a:srgbClr val="000000"/>
                        </a:solidFill>
                        <a:effectLst/>
                        <a:latin typeface="Calibri" panose="020F0502020204030204" pitchFamily="34" charset="0"/>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algn="r" fontAlgn="b"/>
                      <a:r>
                        <a:rPr lang="it-IT" sz="1800" b="0" i="0" u="none" strike="noStrike" dirty="0">
                          <a:solidFill>
                            <a:srgbClr val="000000"/>
                          </a:solidFill>
                          <a:effectLst/>
                          <a:latin typeface="Calibri" panose="020F0502020204030204" pitchFamily="34" charset="0"/>
                        </a:rPr>
                        <a:t>71,3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253677488"/>
                  </a:ext>
                </a:extLst>
              </a:tr>
              <a:tr h="384299">
                <a:tc>
                  <a:txBody>
                    <a:bodyPr/>
                    <a:lstStyle/>
                    <a:p>
                      <a:pPr algn="l" fontAlgn="t"/>
                      <a:r>
                        <a:rPr lang="it-IT" sz="1800" b="0" i="0" u="none" strike="noStrike" dirty="0">
                          <a:solidFill>
                            <a:srgbClr val="000000"/>
                          </a:solidFill>
                          <a:effectLst/>
                          <a:latin typeface="Calibri" panose="020F0502020204030204" pitchFamily="34" charset="0"/>
                        </a:rPr>
                        <a:t> Rendicontazione dei progetti </a:t>
                      </a:r>
                    </a:p>
                  </a:txBody>
                  <a:tcPr marL="9525" marR="9525" marT="9525"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5,6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14,8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33,0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46,5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accent2">
                        <a:lumMod val="20000"/>
                        <a:lumOff val="80000"/>
                      </a:schemeClr>
                    </a:solidFill>
                  </a:tcPr>
                </a:tc>
                <a:tc>
                  <a:txBody>
                    <a:bodyPr/>
                    <a:lstStyle/>
                    <a:p>
                      <a:pPr algn="r" fontAlgn="ctr"/>
                      <a:r>
                        <a:rPr lang="it-IT" sz="1800" b="0" i="0" u="none" strike="noStrike" dirty="0">
                          <a:solidFill>
                            <a:srgbClr val="000000"/>
                          </a:solidFill>
                          <a:effectLst/>
                          <a:latin typeface="Calibri" panose="020F0502020204030204" pitchFamily="34" charset="0"/>
                        </a:rPr>
                        <a:t>100,0 </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algn="l" fontAlgn="b"/>
                      <a:endParaRPr lang="it-IT" sz="1800" b="0" i="0" u="none" strike="noStrike" dirty="0">
                        <a:solidFill>
                          <a:srgbClr val="000000"/>
                        </a:solidFill>
                        <a:effectLst/>
                        <a:latin typeface="Calibri" panose="020F0502020204030204" pitchFamily="34" charset="0"/>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algn="r" fontAlgn="b"/>
                      <a:r>
                        <a:rPr lang="it-IT" sz="1800" b="0" i="0" u="none" strike="noStrike" dirty="0">
                          <a:solidFill>
                            <a:srgbClr val="000000"/>
                          </a:solidFill>
                          <a:effectLst/>
                          <a:latin typeface="Calibri" panose="020F0502020204030204" pitchFamily="34" charset="0"/>
                        </a:rPr>
                        <a:t>79,6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981444189"/>
                  </a:ext>
                </a:extLst>
              </a:tr>
              <a:tr h="340933">
                <a:tc>
                  <a:txBody>
                    <a:bodyPr/>
                    <a:lstStyle/>
                    <a:p>
                      <a:pPr algn="l" fontAlgn="t"/>
                      <a:r>
                        <a:rPr lang="it-IT" sz="1800" b="0" i="0" u="none" strike="noStrike" dirty="0">
                          <a:solidFill>
                            <a:srgbClr val="000000"/>
                          </a:solidFill>
                          <a:effectLst/>
                          <a:latin typeface="Calibri" panose="020F0502020204030204" pitchFamily="34" charset="0"/>
                        </a:rPr>
                        <a:t> Strumenti finanziari per il terzo settore  </a:t>
                      </a:r>
                    </a:p>
                  </a:txBody>
                  <a:tcPr marL="9525" marR="9525" marT="9525"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8,6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21,4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33,6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36,5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accent2">
                        <a:lumMod val="20000"/>
                        <a:lumOff val="80000"/>
                      </a:schemeClr>
                    </a:solidFill>
                  </a:tcPr>
                </a:tc>
                <a:tc>
                  <a:txBody>
                    <a:bodyPr/>
                    <a:lstStyle/>
                    <a:p>
                      <a:pPr algn="r" fontAlgn="ctr"/>
                      <a:r>
                        <a:rPr lang="it-IT" sz="1800" b="0" i="0" u="none" strike="noStrike" dirty="0">
                          <a:solidFill>
                            <a:srgbClr val="000000"/>
                          </a:solidFill>
                          <a:effectLst/>
                          <a:latin typeface="Calibri" panose="020F0502020204030204" pitchFamily="34" charset="0"/>
                        </a:rPr>
                        <a:t>100,0 </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algn="l" fontAlgn="b"/>
                      <a:endParaRPr lang="it-IT" sz="1800" b="0" i="0" u="none" strike="noStrike" dirty="0">
                        <a:solidFill>
                          <a:srgbClr val="000000"/>
                        </a:solidFill>
                        <a:effectLst/>
                        <a:latin typeface="Calibri" panose="020F0502020204030204" pitchFamily="34" charset="0"/>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algn="r" fontAlgn="b"/>
                      <a:r>
                        <a:rPr lang="it-IT" sz="1800" b="0" i="0" u="none" strike="noStrike" dirty="0">
                          <a:solidFill>
                            <a:srgbClr val="000000"/>
                          </a:solidFill>
                          <a:effectLst/>
                          <a:latin typeface="Calibri" panose="020F0502020204030204" pitchFamily="34" charset="0"/>
                        </a:rPr>
                        <a:t>70,0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182788411"/>
                  </a:ext>
                </a:extLst>
              </a:tr>
              <a:tr h="340933">
                <a:tc>
                  <a:txBody>
                    <a:bodyPr/>
                    <a:lstStyle/>
                    <a:p>
                      <a:pPr algn="l" fontAlgn="t"/>
                      <a:r>
                        <a:rPr lang="it-IT" sz="1800" b="0" i="0" u="none" strike="noStrike" dirty="0">
                          <a:solidFill>
                            <a:srgbClr val="000000"/>
                          </a:solidFill>
                          <a:effectLst/>
                          <a:latin typeface="Calibri" panose="020F0502020204030204" pitchFamily="34" charset="0"/>
                        </a:rPr>
                        <a:t> Condivisione risorse tra ETS, </a:t>
                      </a:r>
                      <a:r>
                        <a:rPr lang="it-IT" sz="1800" b="0" i="0" u="none" strike="noStrike" dirty="0" err="1">
                          <a:solidFill>
                            <a:srgbClr val="000000"/>
                          </a:solidFill>
                          <a:effectLst/>
                          <a:latin typeface="Calibri" panose="020F0502020204030204" pitchFamily="34" charset="0"/>
                        </a:rPr>
                        <a:t>econ</a:t>
                      </a:r>
                      <a:r>
                        <a:rPr lang="it-IT" sz="1800" b="0" i="0" u="none" strike="noStrike" dirty="0">
                          <a:solidFill>
                            <a:srgbClr val="000000"/>
                          </a:solidFill>
                          <a:effectLst/>
                          <a:latin typeface="Calibri" panose="020F0502020204030204" pitchFamily="34" charset="0"/>
                        </a:rPr>
                        <a:t>. collaborativa  </a:t>
                      </a:r>
                    </a:p>
                  </a:txBody>
                  <a:tcPr marL="9525" marR="9525" marT="9525"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10,6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accent5">
                        <a:lumMod val="60000"/>
                        <a:lumOff val="40000"/>
                      </a:schemeClr>
                    </a:solidFill>
                  </a:tcPr>
                </a:tc>
                <a:tc>
                  <a:txBody>
                    <a:bodyPr/>
                    <a:lstStyle/>
                    <a:p>
                      <a:pPr algn="r" fontAlgn="ctr"/>
                      <a:r>
                        <a:rPr lang="it-IT" sz="1800" b="0" i="0" u="none" strike="noStrike" dirty="0">
                          <a:solidFill>
                            <a:srgbClr val="000000"/>
                          </a:solidFill>
                          <a:effectLst/>
                          <a:latin typeface="Calibri" panose="020F0502020204030204" pitchFamily="34" charset="0"/>
                        </a:rPr>
                        <a:t>27,0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38,3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24,1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accent2">
                        <a:lumMod val="20000"/>
                        <a:lumOff val="80000"/>
                      </a:schemeClr>
                    </a:solidFill>
                  </a:tcPr>
                </a:tc>
                <a:tc>
                  <a:txBody>
                    <a:bodyPr/>
                    <a:lstStyle/>
                    <a:p>
                      <a:pPr algn="r" fontAlgn="ctr"/>
                      <a:r>
                        <a:rPr lang="it-IT" sz="1800" b="0" i="0" u="none" strike="noStrike" dirty="0">
                          <a:solidFill>
                            <a:srgbClr val="000000"/>
                          </a:solidFill>
                          <a:effectLst/>
                          <a:latin typeface="Calibri" panose="020F0502020204030204" pitchFamily="34" charset="0"/>
                        </a:rPr>
                        <a:t>100,0 </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algn="l" fontAlgn="b"/>
                      <a:endParaRPr lang="it-IT" sz="1800" b="0" i="0" u="none" strike="noStrike" dirty="0">
                        <a:solidFill>
                          <a:srgbClr val="000000"/>
                        </a:solidFill>
                        <a:effectLst/>
                        <a:latin typeface="Calibri" panose="020F0502020204030204" pitchFamily="34" charset="0"/>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algn="r" fontAlgn="b"/>
                      <a:r>
                        <a:rPr lang="it-IT" sz="1800" b="0" i="0" u="none" strike="noStrike" dirty="0">
                          <a:solidFill>
                            <a:srgbClr val="000000"/>
                          </a:solidFill>
                          <a:effectLst/>
                          <a:latin typeface="Calibri" panose="020F0502020204030204" pitchFamily="34" charset="0"/>
                        </a:rPr>
                        <a:t>62,4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243127499"/>
                  </a:ext>
                </a:extLst>
              </a:tr>
            </a:tbl>
          </a:graphicData>
        </a:graphic>
      </p:graphicFrame>
      <p:sp>
        <p:nvSpPr>
          <p:cNvPr id="27" name="CasellaDiTesto 26">
            <a:extLst>
              <a:ext uri="{FF2B5EF4-FFF2-40B4-BE49-F238E27FC236}">
                <a16:creationId xmlns:a16="http://schemas.microsoft.com/office/drawing/2014/main" id="{758E2574-EF5C-4F99-AEFF-829B1EFBD270}"/>
              </a:ext>
            </a:extLst>
          </p:cNvPr>
          <p:cNvSpPr txBox="1"/>
          <p:nvPr/>
        </p:nvSpPr>
        <p:spPr>
          <a:xfrm>
            <a:off x="4044837" y="706367"/>
            <a:ext cx="4871407" cy="369332"/>
          </a:xfrm>
          <a:prstGeom prst="rect">
            <a:avLst/>
          </a:prstGeom>
          <a:noFill/>
        </p:spPr>
        <p:txBody>
          <a:bodyPr wrap="square">
            <a:spAutoFit/>
          </a:bodyPr>
          <a:lstStyle/>
          <a:p>
            <a:pPr algn="l" fontAlgn="b">
              <a:spcBef>
                <a:spcPts val="0"/>
              </a:spcBef>
              <a:spcAft>
                <a:spcPts val="0"/>
              </a:spcAft>
            </a:pPr>
            <a:r>
              <a:rPr lang="it-IT" sz="1800" b="1" i="0" u="none" strike="noStrike" dirty="0">
                <a:solidFill>
                  <a:schemeClr val="accent2"/>
                </a:solidFill>
                <a:effectLst/>
                <a:latin typeface="Calibri" panose="020F0502020204030204" pitchFamily="34" charset="0"/>
              </a:rPr>
              <a:t>Sostenibilità economica, val. %    (N=446)</a:t>
            </a:r>
            <a:endParaRPr lang="it-IT" sz="3600" b="0" i="0" u="none" strike="noStrike" dirty="0">
              <a:solidFill>
                <a:schemeClr val="accent2"/>
              </a:solidFill>
              <a:effectLst/>
              <a:latin typeface="Arial" panose="020B0604020202020204" pitchFamily="34" charset="0"/>
            </a:endParaRPr>
          </a:p>
        </p:txBody>
      </p:sp>
      <p:sp>
        <p:nvSpPr>
          <p:cNvPr id="28" name="CasellaDiTesto 27">
            <a:extLst>
              <a:ext uri="{FF2B5EF4-FFF2-40B4-BE49-F238E27FC236}">
                <a16:creationId xmlns:a16="http://schemas.microsoft.com/office/drawing/2014/main" id="{F6A86AB7-F98B-46B9-9CDE-B3241F6E4937}"/>
              </a:ext>
            </a:extLst>
          </p:cNvPr>
          <p:cNvSpPr txBox="1"/>
          <p:nvPr/>
        </p:nvSpPr>
        <p:spPr>
          <a:xfrm>
            <a:off x="1967946" y="1309101"/>
            <a:ext cx="8772940" cy="247632"/>
          </a:xfrm>
          <a:prstGeom prst="rect">
            <a:avLst/>
          </a:prstGeom>
          <a:noFill/>
        </p:spPr>
        <p:txBody>
          <a:bodyPr wrap="square">
            <a:spAutoFit/>
          </a:bodyPr>
          <a:lstStyle/>
          <a:p>
            <a:pPr algn="just">
              <a:lnSpc>
                <a:spcPts val="1000"/>
              </a:lnSpc>
              <a:spcBef>
                <a:spcPts val="300"/>
              </a:spcBef>
              <a:spcAft>
                <a:spcPts val="0"/>
              </a:spcAft>
              <a:tabLst>
                <a:tab pos="3330575" algn="l"/>
              </a:tabLst>
            </a:pPr>
            <a:r>
              <a:rPr lang="it-IT" spc="-20" dirty="0">
                <a:latin typeface="Calibri" panose="020F0502020204030204" pitchFamily="34" charset="0"/>
                <a:ea typeface="Times New Roman" panose="02020603050405020304" pitchFamily="18" charset="0"/>
                <a:cs typeface="Times New Roman" panose="02020603050405020304" pitchFamily="18" charset="0"/>
              </a:rPr>
              <a:t>I</a:t>
            </a:r>
            <a:r>
              <a:rPr lang="it-IT" sz="1800" i="0" spc="-20" dirty="0">
                <a:effectLst/>
                <a:latin typeface="Calibri" panose="020F0502020204030204" pitchFamily="34" charset="0"/>
                <a:ea typeface="Times New Roman" panose="02020603050405020304" pitchFamily="18" charset="0"/>
                <a:cs typeface="Times New Roman" panose="02020603050405020304" pitchFamily="18" charset="0"/>
              </a:rPr>
              <a:t>n base alla tua esperienza di gestione dell’ETS,  quanta rilevanza rivestono i seguenti aspetti?</a:t>
            </a:r>
            <a:endParaRPr lang="it-IT" sz="1800" i="1"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29" name="CasellaDiTesto 28">
            <a:extLst>
              <a:ext uri="{FF2B5EF4-FFF2-40B4-BE49-F238E27FC236}">
                <a16:creationId xmlns:a16="http://schemas.microsoft.com/office/drawing/2014/main" id="{E5720B90-56A8-4FA9-BB7C-4A2208361FD4}"/>
              </a:ext>
            </a:extLst>
          </p:cNvPr>
          <p:cNvSpPr txBox="1"/>
          <p:nvPr/>
        </p:nvSpPr>
        <p:spPr>
          <a:xfrm>
            <a:off x="3048000" y="1702311"/>
            <a:ext cx="6096000" cy="234488"/>
          </a:xfrm>
          <a:prstGeom prst="rect">
            <a:avLst/>
          </a:prstGeom>
          <a:noFill/>
        </p:spPr>
        <p:txBody>
          <a:bodyPr wrap="square">
            <a:spAutoFit/>
          </a:bodyPr>
          <a:lstStyle/>
          <a:p>
            <a:pPr algn="ctr">
              <a:lnSpc>
                <a:spcPts val="1000"/>
              </a:lnSpc>
              <a:spcBef>
                <a:spcPts val="300"/>
              </a:spcBef>
              <a:spcAft>
                <a:spcPts val="0"/>
              </a:spcAft>
              <a:tabLst>
                <a:tab pos="3330575" algn="l"/>
              </a:tabLst>
            </a:pPr>
            <a:r>
              <a:rPr lang="it-IT" sz="1400" i="0" spc="-20" dirty="0">
                <a:effectLst/>
                <a:latin typeface="Calibri" panose="020F0502020204030204" pitchFamily="34" charset="0"/>
                <a:ea typeface="Times New Roman" panose="02020603050405020304" pitchFamily="18" charset="0"/>
                <a:cs typeface="Times New Roman" panose="02020603050405020304" pitchFamily="18" charset="0"/>
              </a:rPr>
              <a:t>1 “nessuna importanza” e  4 “massima importanza”</a:t>
            </a:r>
            <a:endParaRPr lang="it-IT" sz="1400" i="1"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9" name="CasellaDiTesto 8">
            <a:extLst>
              <a:ext uri="{FF2B5EF4-FFF2-40B4-BE49-F238E27FC236}">
                <a16:creationId xmlns:a16="http://schemas.microsoft.com/office/drawing/2014/main" id="{C575F4D2-BBE4-4C32-B613-A740387EF944}"/>
              </a:ext>
            </a:extLst>
          </p:cNvPr>
          <p:cNvSpPr txBox="1"/>
          <p:nvPr/>
        </p:nvSpPr>
        <p:spPr>
          <a:xfrm>
            <a:off x="1518834" y="5008840"/>
            <a:ext cx="9309652" cy="1200329"/>
          </a:xfrm>
          <a:prstGeom prst="rect">
            <a:avLst/>
          </a:prstGeom>
          <a:noFill/>
        </p:spPr>
        <p:txBody>
          <a:bodyPr wrap="square" rtlCol="0">
            <a:spAutoFit/>
          </a:bodyPr>
          <a:lstStyle/>
          <a:p>
            <a:r>
              <a:rPr lang="it-IT" dirty="0">
                <a:sym typeface="Wingdings" panose="05000000000000000000" pitchFamily="2" charset="2"/>
              </a:rPr>
              <a:t> </a:t>
            </a:r>
            <a:r>
              <a:rPr lang="it-IT" dirty="0" smtClean="0"/>
              <a:t>«Massima importanza»: </a:t>
            </a:r>
            <a:endParaRPr lang="it-IT" dirty="0"/>
          </a:p>
          <a:p>
            <a:pPr marL="285750" indent="-285750">
              <a:buFont typeface="Arial" panose="020B0604020202020204" pitchFamily="34" charset="0"/>
              <a:buChar char="•"/>
            </a:pPr>
            <a:r>
              <a:rPr lang="it-IT" dirty="0"/>
              <a:t>i non presidenti presentano un valore più elevato per la rendicontazione (49,0).</a:t>
            </a:r>
          </a:p>
          <a:p>
            <a:pPr marL="285750" indent="-285750">
              <a:buFont typeface="Arial" panose="020B0604020202020204" pitchFamily="34" charset="0"/>
              <a:buChar char="•"/>
            </a:pPr>
            <a:r>
              <a:rPr lang="it-IT" dirty="0"/>
              <a:t>ricerca fondi (F 53,7 | M 40,9); rendicontazione (F 56,4 | M 37,1); strumenti finanziari (F 43,3 | M 29,9); condivisione risorse (F 30,4 | M 17,9)</a:t>
            </a:r>
          </a:p>
        </p:txBody>
      </p:sp>
    </p:spTree>
    <p:extLst>
      <p:ext uri="{BB962C8B-B14F-4D97-AF65-F5344CB8AC3E}">
        <p14:creationId xmlns:p14="http://schemas.microsoft.com/office/powerpoint/2010/main" val="27151605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CasellaDiTesto 26">
            <a:extLst>
              <a:ext uri="{FF2B5EF4-FFF2-40B4-BE49-F238E27FC236}">
                <a16:creationId xmlns:a16="http://schemas.microsoft.com/office/drawing/2014/main" id="{758E2574-EF5C-4F99-AEFF-829B1EFBD270}"/>
              </a:ext>
            </a:extLst>
          </p:cNvPr>
          <p:cNvSpPr txBox="1"/>
          <p:nvPr/>
        </p:nvSpPr>
        <p:spPr>
          <a:xfrm>
            <a:off x="3081130" y="640334"/>
            <a:ext cx="7063409" cy="369332"/>
          </a:xfrm>
          <a:prstGeom prst="rect">
            <a:avLst/>
          </a:prstGeom>
          <a:noFill/>
        </p:spPr>
        <p:txBody>
          <a:bodyPr wrap="square">
            <a:spAutoFit/>
          </a:bodyPr>
          <a:lstStyle/>
          <a:p>
            <a:pPr algn="l" fontAlgn="b">
              <a:spcBef>
                <a:spcPts val="0"/>
              </a:spcBef>
              <a:spcAft>
                <a:spcPts val="0"/>
              </a:spcAft>
            </a:pPr>
            <a:r>
              <a:rPr lang="it-IT" sz="1800" b="1" u="none" strike="noStrike" dirty="0">
                <a:solidFill>
                  <a:schemeClr val="accent2"/>
                </a:solidFill>
                <a:effectLst/>
              </a:rPr>
              <a:t>Quale ritieni sia l’area prioritaria per il tuo ETS</a:t>
            </a:r>
            <a:r>
              <a:rPr lang="it-IT" sz="1800" b="1" i="0" u="none" strike="noStrike" dirty="0">
                <a:solidFill>
                  <a:schemeClr val="accent2"/>
                </a:solidFill>
                <a:effectLst/>
                <a:latin typeface="Calibri" panose="020F0502020204030204" pitchFamily="34" charset="0"/>
              </a:rPr>
              <a:t>, val.  %   (N=572)</a:t>
            </a:r>
            <a:endParaRPr lang="it-IT" sz="3600" b="0" i="0" u="none" strike="noStrike" dirty="0">
              <a:solidFill>
                <a:schemeClr val="accent2"/>
              </a:solidFill>
              <a:effectLst/>
              <a:latin typeface="Arial" panose="020B0604020202020204" pitchFamily="34" charset="0"/>
            </a:endParaRPr>
          </a:p>
        </p:txBody>
      </p:sp>
      <p:graphicFrame>
        <p:nvGraphicFramePr>
          <p:cNvPr id="2" name="Tabella 1">
            <a:extLst>
              <a:ext uri="{FF2B5EF4-FFF2-40B4-BE49-F238E27FC236}">
                <a16:creationId xmlns:a16="http://schemas.microsoft.com/office/drawing/2014/main" id="{56482024-E065-4E57-AD52-D209E860AA16}"/>
              </a:ext>
            </a:extLst>
          </p:cNvPr>
          <p:cNvGraphicFramePr>
            <a:graphicFrameLocks noGrp="1"/>
          </p:cNvGraphicFramePr>
          <p:nvPr>
            <p:extLst>
              <p:ext uri="{D42A27DB-BD31-4B8C-83A1-F6EECF244321}">
                <p14:modId xmlns:p14="http://schemas.microsoft.com/office/powerpoint/2010/main" val="525275909"/>
              </p:ext>
            </p:extLst>
          </p:nvPr>
        </p:nvGraphicFramePr>
        <p:xfrm>
          <a:off x="2689420" y="1369683"/>
          <a:ext cx="6891131" cy="2266829"/>
        </p:xfrm>
        <a:graphic>
          <a:graphicData uri="http://schemas.openxmlformats.org/drawingml/2006/table">
            <a:tbl>
              <a:tblPr>
                <a:tableStyleId>{5C22544A-7EE6-4342-B048-85BDC9FD1C3A}</a:tableStyleId>
              </a:tblPr>
              <a:tblGrid>
                <a:gridCol w="5162115">
                  <a:extLst>
                    <a:ext uri="{9D8B030D-6E8A-4147-A177-3AD203B41FA5}">
                      <a16:colId xmlns:a16="http://schemas.microsoft.com/office/drawing/2014/main" val="3276132449"/>
                    </a:ext>
                  </a:extLst>
                </a:gridCol>
                <a:gridCol w="1729016">
                  <a:extLst>
                    <a:ext uri="{9D8B030D-6E8A-4147-A177-3AD203B41FA5}">
                      <a16:colId xmlns:a16="http://schemas.microsoft.com/office/drawing/2014/main" val="1337209362"/>
                    </a:ext>
                  </a:extLst>
                </a:gridCol>
              </a:tblGrid>
              <a:tr h="319154">
                <a:tc>
                  <a:txBody>
                    <a:bodyPr/>
                    <a:lstStyle/>
                    <a:p>
                      <a:pPr algn="l" fontAlgn="t"/>
                      <a:r>
                        <a:rPr lang="it-IT" sz="1800" u="none" strike="noStrike" dirty="0">
                          <a:effectLst/>
                        </a:rPr>
                        <a:t>Persone e territorio</a:t>
                      </a:r>
                      <a:endParaRPr lang="it-IT" sz="1800" b="0" i="0" u="none" strike="noStrike" dirty="0">
                        <a:solidFill>
                          <a:srgbClr val="000000"/>
                        </a:solidFill>
                        <a:effectLst/>
                        <a:latin typeface="Calibri" panose="020F0502020204030204" pitchFamily="34" charset="0"/>
                      </a:endParaRPr>
                    </a:p>
                  </a:txBody>
                  <a:tcPr marL="9525" marR="9525" marT="9525" marB="0">
                    <a:noFill/>
                  </a:tcPr>
                </a:tc>
                <a:tc>
                  <a:txBody>
                    <a:bodyPr/>
                    <a:lstStyle/>
                    <a:p>
                      <a:pPr algn="r" fontAlgn="ctr"/>
                      <a:r>
                        <a:rPr lang="it-IT" sz="1800" u="none" strike="noStrike" dirty="0">
                          <a:effectLst/>
                        </a:rPr>
                        <a:t>34,3</a:t>
                      </a:r>
                      <a:endParaRPr lang="it-IT" sz="1800" b="0" i="0" u="none" strike="noStrike" dirty="0">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929444263"/>
                  </a:ext>
                </a:extLst>
              </a:tr>
              <a:tr h="319154">
                <a:tc>
                  <a:txBody>
                    <a:bodyPr/>
                    <a:lstStyle/>
                    <a:p>
                      <a:pPr algn="l" fontAlgn="t"/>
                      <a:r>
                        <a:rPr lang="it-IT" sz="1800" u="none" strike="noStrike" dirty="0">
                          <a:effectLst/>
                        </a:rPr>
                        <a:t>Gestione generale dell’Ente</a:t>
                      </a:r>
                      <a:endParaRPr lang="it-IT" sz="1800" b="0" i="0" u="none" strike="noStrike" dirty="0">
                        <a:solidFill>
                          <a:srgbClr val="000000"/>
                        </a:solidFill>
                        <a:effectLst/>
                        <a:latin typeface="Calibri" panose="020F0502020204030204" pitchFamily="34" charset="0"/>
                      </a:endParaRPr>
                    </a:p>
                  </a:txBody>
                  <a:tcPr marL="9525" marR="9525" marT="9525" marB="0">
                    <a:noFill/>
                  </a:tcPr>
                </a:tc>
                <a:tc>
                  <a:txBody>
                    <a:bodyPr/>
                    <a:lstStyle/>
                    <a:p>
                      <a:pPr algn="r" fontAlgn="ctr"/>
                      <a:r>
                        <a:rPr lang="it-IT" sz="1800" u="none" strike="noStrike" dirty="0">
                          <a:effectLst/>
                        </a:rPr>
                        <a:t>31,1</a:t>
                      </a:r>
                      <a:endParaRPr lang="it-IT" sz="1800" b="0" i="0" u="none" strike="noStrike" dirty="0">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2176996438"/>
                  </a:ext>
                </a:extLst>
              </a:tr>
              <a:tr h="331221">
                <a:tc>
                  <a:txBody>
                    <a:bodyPr/>
                    <a:lstStyle/>
                    <a:p>
                      <a:pPr algn="l" fontAlgn="t"/>
                      <a:r>
                        <a:rPr lang="it-IT" sz="1800" u="none" strike="noStrike">
                          <a:effectLst/>
                        </a:rPr>
                        <a:t>Progettazione e innovazione</a:t>
                      </a:r>
                      <a:endParaRPr lang="it-IT" sz="1800" b="0" i="0" u="none" strike="noStrike">
                        <a:solidFill>
                          <a:srgbClr val="000000"/>
                        </a:solidFill>
                        <a:effectLst/>
                        <a:latin typeface="Calibri" panose="020F0502020204030204" pitchFamily="34" charset="0"/>
                      </a:endParaRPr>
                    </a:p>
                  </a:txBody>
                  <a:tcPr marL="9525" marR="9525" marT="9525" marB="0">
                    <a:noFill/>
                  </a:tcPr>
                </a:tc>
                <a:tc>
                  <a:txBody>
                    <a:bodyPr/>
                    <a:lstStyle/>
                    <a:p>
                      <a:pPr algn="r" fontAlgn="ctr"/>
                      <a:r>
                        <a:rPr lang="it-IT" sz="1800" u="none" strike="noStrike" dirty="0">
                          <a:effectLst/>
                        </a:rPr>
                        <a:t>18,5</a:t>
                      </a:r>
                      <a:endParaRPr lang="it-IT" sz="1800" b="0" i="0" u="none" strike="noStrike" dirty="0">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2851076192"/>
                  </a:ext>
                </a:extLst>
              </a:tr>
              <a:tr h="319154">
                <a:tc>
                  <a:txBody>
                    <a:bodyPr/>
                    <a:lstStyle/>
                    <a:p>
                      <a:pPr algn="l" fontAlgn="t"/>
                      <a:r>
                        <a:rPr lang="it-IT" sz="1800" u="none" strike="noStrike">
                          <a:effectLst/>
                        </a:rPr>
                        <a:t>Sostenibilità economica</a:t>
                      </a:r>
                      <a:endParaRPr lang="it-IT" sz="1800" b="0" i="0" u="none" strike="noStrike">
                        <a:solidFill>
                          <a:srgbClr val="000000"/>
                        </a:solidFill>
                        <a:effectLst/>
                        <a:latin typeface="Calibri" panose="020F0502020204030204" pitchFamily="34" charset="0"/>
                      </a:endParaRPr>
                    </a:p>
                  </a:txBody>
                  <a:tcPr marL="9525" marR="9525" marT="9525" marB="0">
                    <a:noFill/>
                  </a:tcPr>
                </a:tc>
                <a:tc>
                  <a:txBody>
                    <a:bodyPr/>
                    <a:lstStyle/>
                    <a:p>
                      <a:pPr algn="r" fontAlgn="ctr"/>
                      <a:r>
                        <a:rPr lang="it-IT" sz="1800" u="none" strike="noStrike" dirty="0">
                          <a:effectLst/>
                        </a:rPr>
                        <a:t>9,6</a:t>
                      </a:r>
                      <a:endParaRPr lang="it-IT" sz="1800" b="0" i="0" u="none" strike="noStrike" dirty="0">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2568113518"/>
                  </a:ext>
                </a:extLst>
              </a:tr>
              <a:tr h="319154">
                <a:tc>
                  <a:txBody>
                    <a:bodyPr/>
                    <a:lstStyle/>
                    <a:p>
                      <a:pPr algn="l" fontAlgn="t"/>
                      <a:r>
                        <a:rPr lang="it-IT" sz="1800" u="none" strike="noStrike">
                          <a:effectLst/>
                        </a:rPr>
                        <a:t>Valutazione impatto sociale</a:t>
                      </a:r>
                      <a:endParaRPr lang="it-IT" sz="1800" b="0" i="0" u="none" strike="noStrike">
                        <a:solidFill>
                          <a:srgbClr val="000000"/>
                        </a:solidFill>
                        <a:effectLst/>
                        <a:latin typeface="Calibri" panose="020F0502020204030204" pitchFamily="34" charset="0"/>
                      </a:endParaRPr>
                    </a:p>
                  </a:txBody>
                  <a:tcPr marL="9525" marR="9525" marT="9525" marB="0">
                    <a:noFill/>
                  </a:tcPr>
                </a:tc>
                <a:tc>
                  <a:txBody>
                    <a:bodyPr/>
                    <a:lstStyle/>
                    <a:p>
                      <a:pPr algn="r" fontAlgn="ctr"/>
                      <a:r>
                        <a:rPr lang="it-IT" sz="1800" u="none" strike="noStrike" dirty="0">
                          <a:effectLst/>
                        </a:rPr>
                        <a:t>5,1</a:t>
                      </a:r>
                      <a:endParaRPr lang="it-IT" sz="1800" b="0" i="0" u="none" strike="noStrike" dirty="0">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2705399943"/>
                  </a:ext>
                </a:extLst>
              </a:tr>
              <a:tr h="339838">
                <a:tc>
                  <a:txBody>
                    <a:bodyPr/>
                    <a:lstStyle/>
                    <a:p>
                      <a:pPr algn="l" fontAlgn="t"/>
                      <a:r>
                        <a:rPr lang="it-IT" sz="1800" u="none" strike="noStrike" dirty="0">
                          <a:effectLst/>
                        </a:rPr>
                        <a:t>Gestione del personale retribuito (non volontario)</a:t>
                      </a:r>
                      <a:endParaRPr lang="it-IT" sz="1800" b="0" i="0" u="none" strike="noStrike" dirty="0">
                        <a:solidFill>
                          <a:srgbClr val="000000"/>
                        </a:solidFill>
                        <a:effectLst/>
                        <a:latin typeface="Calibri" panose="020F0502020204030204" pitchFamily="34" charset="0"/>
                      </a:endParaRPr>
                    </a:p>
                  </a:txBody>
                  <a:tcPr marL="9525" marR="9525" marT="9525" marB="0">
                    <a:noFill/>
                  </a:tcPr>
                </a:tc>
                <a:tc>
                  <a:txBody>
                    <a:bodyPr/>
                    <a:lstStyle/>
                    <a:p>
                      <a:pPr algn="r" fontAlgn="ctr"/>
                      <a:r>
                        <a:rPr lang="it-IT" sz="1800" u="none" strike="noStrike" dirty="0">
                          <a:effectLst/>
                        </a:rPr>
                        <a:t>1,4</a:t>
                      </a:r>
                      <a:endParaRPr lang="it-IT" sz="1800" b="0" i="0" u="none" strike="noStrike" dirty="0">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831957730"/>
                  </a:ext>
                </a:extLst>
              </a:tr>
              <a:tr h="319154">
                <a:tc>
                  <a:txBody>
                    <a:bodyPr/>
                    <a:lstStyle/>
                    <a:p>
                      <a:pPr algn="l" fontAlgn="t"/>
                      <a:r>
                        <a:rPr lang="it-IT" sz="1800" u="none" strike="noStrike" dirty="0">
                          <a:effectLst/>
                        </a:rPr>
                        <a:t>Totale</a:t>
                      </a:r>
                      <a:endParaRPr lang="it-IT" sz="1800" b="0" i="0" u="none" strike="noStrike" dirty="0">
                        <a:solidFill>
                          <a:srgbClr val="000000"/>
                        </a:solidFill>
                        <a:effectLst/>
                        <a:latin typeface="Calibri" panose="020F0502020204030204" pitchFamily="34" charset="0"/>
                      </a:endParaRPr>
                    </a:p>
                  </a:txBody>
                  <a:tcPr marL="9525" marR="9525" marT="9525" marB="0">
                    <a:noFill/>
                  </a:tcPr>
                </a:tc>
                <a:tc>
                  <a:txBody>
                    <a:bodyPr/>
                    <a:lstStyle/>
                    <a:p>
                      <a:pPr algn="r" fontAlgn="ctr"/>
                      <a:r>
                        <a:rPr lang="it-IT" sz="1800" u="none" strike="noStrike" dirty="0">
                          <a:effectLst/>
                        </a:rPr>
                        <a:t>100,0</a:t>
                      </a:r>
                      <a:endParaRPr lang="it-IT" sz="1800" b="0" i="0" u="none" strike="noStrike" dirty="0">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624630538"/>
                  </a:ext>
                </a:extLst>
              </a:tr>
            </a:tbl>
          </a:graphicData>
        </a:graphic>
      </p:graphicFrame>
      <p:sp>
        <p:nvSpPr>
          <p:cNvPr id="7" name="CasellaDiTesto 6">
            <a:extLst>
              <a:ext uri="{FF2B5EF4-FFF2-40B4-BE49-F238E27FC236}">
                <a16:creationId xmlns:a16="http://schemas.microsoft.com/office/drawing/2014/main" id="{D653DD35-3A82-4881-B87C-66220441D740}"/>
              </a:ext>
            </a:extLst>
          </p:cNvPr>
          <p:cNvSpPr txBox="1"/>
          <p:nvPr/>
        </p:nvSpPr>
        <p:spPr>
          <a:xfrm>
            <a:off x="595423" y="4081191"/>
            <a:ext cx="11079126" cy="1200329"/>
          </a:xfrm>
          <a:prstGeom prst="rect">
            <a:avLst/>
          </a:prstGeom>
          <a:noFill/>
        </p:spPr>
        <p:txBody>
          <a:bodyPr wrap="square" rtlCol="0">
            <a:spAutoFit/>
          </a:bodyPr>
          <a:lstStyle/>
          <a:p>
            <a:pPr marL="285750" indent="-285750">
              <a:buFont typeface="Arial" panose="020B0604020202020204" pitchFamily="34" charset="0"/>
              <a:buChar char="•"/>
            </a:pPr>
            <a:r>
              <a:rPr lang="it-IT" dirty="0"/>
              <a:t>I presidenti presentano un valore più elevato per la gestione ente 34,5, persone e territorio 31,4. I non presidenti hanno un valore più elevato per persone e territorio 37,2 e inferiore per la gestione ente 27,8.</a:t>
            </a:r>
          </a:p>
          <a:p>
            <a:pPr marL="285750" indent="-285750">
              <a:buFont typeface="Arial" panose="020B0604020202020204" pitchFamily="34" charset="0"/>
              <a:buChar char="•"/>
            </a:pPr>
            <a:r>
              <a:rPr lang="it-IT" dirty="0"/>
              <a:t>Persone e territorio (M 30,5 | F 40,6).</a:t>
            </a:r>
          </a:p>
          <a:p>
            <a:pPr marL="285750" indent="-285750">
              <a:buFont typeface="Arial" panose="020B0604020202020204" pitchFamily="34" charset="0"/>
              <a:buChar char="•"/>
            </a:pPr>
            <a:r>
              <a:rPr lang="it-IT" dirty="0"/>
              <a:t>Persone e territorio: ODV 36,7 | APS 31,7    </a:t>
            </a:r>
          </a:p>
        </p:txBody>
      </p:sp>
    </p:spTree>
    <p:extLst>
      <p:ext uri="{BB962C8B-B14F-4D97-AF65-F5344CB8AC3E}">
        <p14:creationId xmlns:p14="http://schemas.microsoft.com/office/powerpoint/2010/main" val="4182996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Tabella 1">
            <a:extLst>
              <a:ext uri="{FF2B5EF4-FFF2-40B4-BE49-F238E27FC236}">
                <a16:creationId xmlns:a16="http://schemas.microsoft.com/office/drawing/2014/main" id="{444092B5-1880-4DC5-A9B4-281DEC9A9E57}"/>
              </a:ext>
            </a:extLst>
          </p:cNvPr>
          <p:cNvGraphicFramePr>
            <a:graphicFrameLocks noGrp="1"/>
          </p:cNvGraphicFramePr>
          <p:nvPr>
            <p:extLst>
              <p:ext uri="{D42A27DB-BD31-4B8C-83A1-F6EECF244321}">
                <p14:modId xmlns:p14="http://schemas.microsoft.com/office/powerpoint/2010/main" val="1113068838"/>
              </p:ext>
            </p:extLst>
          </p:nvPr>
        </p:nvGraphicFramePr>
        <p:xfrm>
          <a:off x="1305717" y="1295884"/>
          <a:ext cx="9580563" cy="4889928"/>
        </p:xfrm>
        <a:graphic>
          <a:graphicData uri="http://schemas.openxmlformats.org/drawingml/2006/table">
            <a:tbl>
              <a:tblPr firstRow="1" bandRow="1">
                <a:noFill/>
                <a:tableStyleId>{5C22544A-7EE6-4342-B048-85BDC9FD1C3A}</a:tableStyleId>
              </a:tblPr>
              <a:tblGrid>
                <a:gridCol w="7804314">
                  <a:extLst>
                    <a:ext uri="{9D8B030D-6E8A-4147-A177-3AD203B41FA5}">
                      <a16:colId xmlns:a16="http://schemas.microsoft.com/office/drawing/2014/main" val="1808599545"/>
                    </a:ext>
                  </a:extLst>
                </a:gridCol>
                <a:gridCol w="1776249">
                  <a:extLst>
                    <a:ext uri="{9D8B030D-6E8A-4147-A177-3AD203B41FA5}">
                      <a16:colId xmlns:a16="http://schemas.microsoft.com/office/drawing/2014/main" val="867054801"/>
                    </a:ext>
                  </a:extLst>
                </a:gridCol>
              </a:tblGrid>
              <a:tr h="788419">
                <a:tc>
                  <a:txBody>
                    <a:bodyPr/>
                    <a:lstStyle/>
                    <a:p>
                      <a:pPr algn="l" fontAlgn="b"/>
                      <a:endParaRPr lang="it-IT" sz="1500" b="1" i="0" u="none" strike="noStrike" cap="none" spc="0" dirty="0">
                        <a:solidFill>
                          <a:schemeClr val="tx1"/>
                        </a:solidFill>
                        <a:effectLst/>
                        <a:latin typeface="Calibri" panose="020F0502020204030204" pitchFamily="34" charset="0"/>
                      </a:endParaRPr>
                    </a:p>
                  </a:txBody>
                  <a:tcPr marL="6457" marR="6457" marT="6457" marB="83187" anchor="b">
                    <a:lnL w="12700" cap="flat" cmpd="sng" algn="ctr">
                      <a:noFill/>
                      <a:prstDash val="solid"/>
                    </a:lnL>
                    <a:lnR w="12700" cmpd="sng">
                      <a:noFill/>
                      <a:prstDash val="solid"/>
                    </a:lnR>
                    <a:lnT w="38100" cmpd="sng">
                      <a:noFill/>
                    </a:lnT>
                    <a:lnB w="12700" cmpd="sng">
                      <a:noFill/>
                      <a:prstDash val="solid"/>
                    </a:lnB>
                    <a:noFill/>
                  </a:tcPr>
                </a:tc>
                <a:tc>
                  <a:txBody>
                    <a:bodyPr/>
                    <a:lstStyle/>
                    <a:p>
                      <a:pPr algn="ctr" fontAlgn="b"/>
                      <a:r>
                        <a:rPr lang="it-IT" sz="1500" u="none" strike="noStrike" cap="none" spc="0" dirty="0">
                          <a:solidFill>
                            <a:schemeClr val="tx1"/>
                          </a:solidFill>
                          <a:effectLst/>
                        </a:rPr>
                        <a:t>Servizio utilizzato</a:t>
                      </a:r>
                      <a:endParaRPr lang="it-IT" sz="1500" b="0" i="0" u="none" strike="noStrike" cap="none" spc="0" dirty="0">
                        <a:solidFill>
                          <a:schemeClr val="tx1"/>
                        </a:solidFill>
                        <a:effectLst/>
                        <a:latin typeface="Calibri" panose="020F0502020204030204" pitchFamily="34" charset="0"/>
                      </a:endParaRPr>
                    </a:p>
                  </a:txBody>
                  <a:tcPr marL="6457" marR="6457" marT="6457" marB="83187" anchor="b">
                    <a:lnL w="12700" cmpd="sng">
                      <a:noFill/>
                      <a:prstDash val="solid"/>
                    </a:lnL>
                    <a:lnR w="12700" cmpd="sng">
                      <a:noFill/>
                      <a:prstDash val="solid"/>
                    </a:lnR>
                    <a:lnT w="38100" cmpd="sng">
                      <a:noFill/>
                    </a:lnT>
                    <a:lnB w="12700" cmpd="sng">
                      <a:noFill/>
                      <a:prstDash val="solid"/>
                    </a:lnB>
                    <a:noFill/>
                  </a:tcPr>
                </a:tc>
                <a:extLst>
                  <a:ext uri="{0D108BD9-81ED-4DB2-BD59-A6C34878D82A}">
                    <a16:rowId xmlns:a16="http://schemas.microsoft.com/office/drawing/2014/main" val="3777094699"/>
                  </a:ext>
                </a:extLst>
              </a:tr>
              <a:tr h="626296">
                <a:tc>
                  <a:txBody>
                    <a:bodyPr/>
                    <a:lstStyle/>
                    <a:p>
                      <a:pPr marL="285750" indent="-285750" algn="l" fontAlgn="t">
                        <a:buFont typeface="Arial" panose="020B0604020202020204" pitchFamily="34" charset="0"/>
                        <a:buChar char="•"/>
                      </a:pPr>
                      <a:r>
                        <a:rPr lang="it-IT" sz="1600" u="none" strike="noStrike" cap="none" spc="0" dirty="0">
                          <a:solidFill>
                            <a:schemeClr val="tx1"/>
                          </a:solidFill>
                          <a:effectLst/>
                        </a:rPr>
                        <a:t>Consulenza (consulenza per la costituzione di una associazione, consulenza fiscale, servizi da Regione FVG per le ODV, consulenza specialistica) </a:t>
                      </a:r>
                      <a:endParaRPr lang="it-IT" sz="1600" b="0" i="0" u="none" strike="noStrike" cap="none" spc="0" dirty="0">
                        <a:solidFill>
                          <a:schemeClr val="tx1"/>
                        </a:solidFill>
                        <a:effectLst/>
                        <a:latin typeface="Calibri" panose="020F0502020204030204" pitchFamily="34" charset="0"/>
                      </a:endParaRPr>
                    </a:p>
                  </a:txBody>
                  <a:tcPr marL="6457" marR="6457" marT="6457" marB="83187">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lgn="r" fontAlgn="ctr"/>
                      <a:r>
                        <a:rPr lang="it-IT" sz="1600" u="none" strike="noStrike" cap="none" spc="0" dirty="0">
                          <a:solidFill>
                            <a:schemeClr val="tx1"/>
                          </a:solidFill>
                          <a:effectLst/>
                        </a:rPr>
                        <a:t>75,3 </a:t>
                      </a:r>
                      <a:endParaRPr lang="it-IT" sz="1600" b="0" i="0" u="none" strike="noStrike" cap="none" spc="0" dirty="0">
                        <a:solidFill>
                          <a:schemeClr val="tx1"/>
                        </a:solidFill>
                        <a:effectLst/>
                        <a:latin typeface="Calibri" panose="020F0502020204030204" pitchFamily="34" charset="0"/>
                      </a:endParaRPr>
                    </a:p>
                  </a:txBody>
                  <a:tcPr marL="6457" marR="6457" marT="6457" marB="83187" anchor="ctr">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255573756"/>
                  </a:ext>
                </a:extLst>
              </a:tr>
              <a:tr h="344753">
                <a:tc>
                  <a:txBody>
                    <a:bodyPr/>
                    <a:lstStyle/>
                    <a:p>
                      <a:pPr marL="285750" indent="-285750" algn="l" fontAlgn="t">
                        <a:buFont typeface="Arial" panose="020B0604020202020204" pitchFamily="34" charset="0"/>
                        <a:buChar char="•"/>
                      </a:pPr>
                      <a:r>
                        <a:rPr lang="it-IT" sz="1600" u="none" strike="noStrike" cap="none" spc="0" dirty="0">
                          <a:solidFill>
                            <a:schemeClr val="tx1"/>
                          </a:solidFill>
                          <a:effectLst/>
                        </a:rPr>
                        <a:t> Formazione (Seminari e corsi di formazione) </a:t>
                      </a:r>
                      <a:endParaRPr lang="it-IT" sz="1600" b="0" i="0" u="none" strike="noStrike" cap="none" spc="0" dirty="0">
                        <a:solidFill>
                          <a:schemeClr val="tx1"/>
                        </a:solidFill>
                        <a:effectLst/>
                        <a:latin typeface="Calibri" panose="020F0502020204030204" pitchFamily="34" charset="0"/>
                      </a:endParaRPr>
                    </a:p>
                  </a:txBody>
                  <a:tcPr marL="6457" marR="6457" marT="6457" marB="83187">
                    <a:lnL w="12700" cap="flat" cmpd="sng" algn="ctr">
                      <a:noFill/>
                      <a:prstDash val="solid"/>
                    </a:lnL>
                    <a:lnR w="12700" cmpd="sng">
                      <a:noFill/>
                      <a:prstDash val="solid"/>
                    </a:lnR>
                    <a:lnT w="12700" cmpd="sng">
                      <a:noFill/>
                      <a:prstDash val="solid"/>
                    </a:lnT>
                    <a:lnB w="12700" cmpd="sng">
                      <a:noFill/>
                      <a:prstDash val="solid"/>
                    </a:lnB>
                    <a:noFill/>
                  </a:tcPr>
                </a:tc>
                <a:tc>
                  <a:txBody>
                    <a:bodyPr/>
                    <a:lstStyle/>
                    <a:p>
                      <a:pPr algn="r" fontAlgn="ctr"/>
                      <a:r>
                        <a:rPr lang="it-IT" sz="1600" u="none" strike="noStrike" cap="none" spc="0" dirty="0">
                          <a:solidFill>
                            <a:schemeClr val="tx1"/>
                          </a:solidFill>
                          <a:effectLst/>
                        </a:rPr>
                        <a:t>77,4 </a:t>
                      </a:r>
                      <a:endParaRPr lang="it-IT" sz="1600" b="0" i="0" u="none" strike="noStrike" cap="none" spc="0" dirty="0">
                        <a:solidFill>
                          <a:schemeClr val="tx1"/>
                        </a:solidFill>
                        <a:effectLst/>
                        <a:latin typeface="Calibri" panose="020F0502020204030204" pitchFamily="34" charset="0"/>
                      </a:endParaRPr>
                    </a:p>
                  </a:txBody>
                  <a:tcPr marL="6457" marR="6457" marT="6457" marB="83187" anchor="ctr">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428655094"/>
                  </a:ext>
                </a:extLst>
              </a:tr>
              <a:tr h="566586">
                <a:tc>
                  <a:txBody>
                    <a:bodyPr/>
                    <a:lstStyle/>
                    <a:p>
                      <a:pPr marL="285750" indent="-285750" algn="l" fontAlgn="t">
                        <a:buFont typeface="Arial" panose="020B0604020202020204" pitchFamily="34" charset="0"/>
                        <a:buChar char="•"/>
                      </a:pPr>
                      <a:r>
                        <a:rPr lang="it-IT" sz="1600" u="none" strike="noStrike" cap="none" spc="0" dirty="0">
                          <a:solidFill>
                            <a:schemeClr val="tx1"/>
                          </a:solidFill>
                          <a:effectLst/>
                        </a:rPr>
                        <a:t> Informazione e comunicazione (sito CSV, canali social, newsletter, </a:t>
                      </a:r>
                      <a:r>
                        <a:rPr lang="it-IT" sz="1600" u="none" strike="noStrike" cap="none" spc="0" dirty="0" err="1">
                          <a:solidFill>
                            <a:schemeClr val="tx1"/>
                          </a:solidFill>
                          <a:effectLst/>
                        </a:rPr>
                        <a:t>whatsapp</a:t>
                      </a:r>
                      <a:r>
                        <a:rPr lang="it-IT" sz="1600" u="none" strike="noStrike" cap="none" spc="0" dirty="0">
                          <a:solidFill>
                            <a:schemeClr val="tx1"/>
                          </a:solidFill>
                          <a:effectLst/>
                        </a:rPr>
                        <a:t>, pubblicazione dei tuoi eventi e dei contributi pubblici L. 124/17)  </a:t>
                      </a:r>
                      <a:endParaRPr lang="it-IT" sz="1600" b="0" i="0" u="none" strike="noStrike" cap="none" spc="0" dirty="0">
                        <a:solidFill>
                          <a:schemeClr val="tx1"/>
                        </a:solidFill>
                        <a:effectLst/>
                        <a:latin typeface="Calibri" panose="020F0502020204030204" pitchFamily="34" charset="0"/>
                      </a:endParaRPr>
                    </a:p>
                  </a:txBody>
                  <a:tcPr marL="6457" marR="6457" marT="6457" marB="83187">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lgn="r" fontAlgn="ctr"/>
                      <a:r>
                        <a:rPr lang="it-IT" sz="1600" u="none" strike="noStrike" cap="none" spc="0" dirty="0">
                          <a:solidFill>
                            <a:schemeClr val="tx1"/>
                          </a:solidFill>
                          <a:effectLst/>
                        </a:rPr>
                        <a:t>77,6 </a:t>
                      </a:r>
                      <a:endParaRPr lang="it-IT" sz="1600" b="0" i="0" u="none" strike="noStrike" cap="none" spc="0" dirty="0">
                        <a:solidFill>
                          <a:schemeClr val="tx1"/>
                        </a:solidFill>
                        <a:effectLst/>
                        <a:latin typeface="Calibri" panose="020F0502020204030204" pitchFamily="34" charset="0"/>
                      </a:endParaRPr>
                    </a:p>
                  </a:txBody>
                  <a:tcPr marL="6457" marR="6457" marT="6457" marB="83187" anchor="ctr">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407645509"/>
                  </a:ext>
                </a:extLst>
              </a:tr>
              <a:tr h="566586">
                <a:tc>
                  <a:txBody>
                    <a:bodyPr/>
                    <a:lstStyle/>
                    <a:p>
                      <a:pPr marL="285750" indent="-285750" algn="l" fontAlgn="t">
                        <a:buFont typeface="Arial" panose="020B0604020202020204" pitchFamily="34" charset="0"/>
                        <a:buChar char="•"/>
                      </a:pPr>
                      <a:r>
                        <a:rPr lang="it-IT" sz="1600" u="none" strike="noStrike" cap="none" spc="0" dirty="0">
                          <a:solidFill>
                            <a:schemeClr val="tx1"/>
                          </a:solidFill>
                          <a:effectLst/>
                        </a:rPr>
                        <a:t>Supporto tecnico logistico (spazi, strumenti, attrezzature, servizio PEC, </a:t>
                      </a:r>
                      <a:r>
                        <a:rPr lang="it-IT" sz="1600" u="none" strike="noStrike" cap="none" spc="0" dirty="0" err="1">
                          <a:solidFill>
                            <a:schemeClr val="tx1"/>
                          </a:solidFill>
                          <a:effectLst/>
                        </a:rPr>
                        <a:t>VeryFico</a:t>
                      </a:r>
                      <a:r>
                        <a:rPr lang="it-IT" sz="1600" u="none" strike="noStrike" cap="none" spc="0" dirty="0">
                          <a:solidFill>
                            <a:schemeClr val="tx1"/>
                          </a:solidFill>
                          <a:effectLst/>
                        </a:rPr>
                        <a:t> Gestionale per ETS)  </a:t>
                      </a:r>
                      <a:endParaRPr lang="it-IT" sz="1600" b="0" i="0" u="none" strike="noStrike" cap="none" spc="0" dirty="0">
                        <a:solidFill>
                          <a:schemeClr val="tx1"/>
                        </a:solidFill>
                        <a:effectLst/>
                        <a:latin typeface="Calibri" panose="020F0502020204030204" pitchFamily="34" charset="0"/>
                      </a:endParaRPr>
                    </a:p>
                  </a:txBody>
                  <a:tcPr marL="6457" marR="6457" marT="6457" marB="83187">
                    <a:lnL w="12700" cap="flat" cmpd="sng" algn="ctr">
                      <a:noFill/>
                      <a:prstDash val="solid"/>
                    </a:lnL>
                    <a:lnR w="12700" cmpd="sng">
                      <a:noFill/>
                      <a:prstDash val="solid"/>
                    </a:lnR>
                    <a:lnT w="12700" cmpd="sng">
                      <a:noFill/>
                      <a:prstDash val="solid"/>
                    </a:lnT>
                    <a:lnB w="12700" cmpd="sng">
                      <a:noFill/>
                      <a:prstDash val="solid"/>
                    </a:lnB>
                    <a:noFill/>
                  </a:tcPr>
                </a:tc>
                <a:tc>
                  <a:txBody>
                    <a:bodyPr/>
                    <a:lstStyle/>
                    <a:p>
                      <a:pPr algn="r" fontAlgn="ctr"/>
                      <a:r>
                        <a:rPr lang="it-IT" sz="1600" u="none" strike="noStrike" cap="none" spc="0" dirty="0">
                          <a:solidFill>
                            <a:schemeClr val="tx1"/>
                          </a:solidFill>
                          <a:effectLst/>
                        </a:rPr>
                        <a:t>60,7 </a:t>
                      </a:r>
                      <a:endParaRPr lang="it-IT" sz="1600" b="0" i="0" u="none" strike="noStrike" cap="none" spc="0" dirty="0">
                        <a:solidFill>
                          <a:schemeClr val="tx1"/>
                        </a:solidFill>
                        <a:effectLst/>
                        <a:latin typeface="Calibri" panose="020F0502020204030204" pitchFamily="34" charset="0"/>
                      </a:endParaRPr>
                    </a:p>
                  </a:txBody>
                  <a:tcPr marL="6457" marR="6457" marT="6457" marB="83187" anchor="ctr">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101022746"/>
                  </a:ext>
                </a:extLst>
              </a:tr>
              <a:tr h="566586">
                <a:tc>
                  <a:txBody>
                    <a:bodyPr/>
                    <a:lstStyle/>
                    <a:p>
                      <a:pPr marL="285750" indent="-285750" algn="l" fontAlgn="t">
                        <a:buFont typeface="Arial" panose="020B0604020202020204" pitchFamily="34" charset="0"/>
                        <a:buChar char="•"/>
                      </a:pPr>
                      <a:r>
                        <a:rPr lang="it-IT" sz="1600" u="none" strike="noStrike" cap="none" spc="0" dirty="0">
                          <a:solidFill>
                            <a:schemeClr val="tx1"/>
                          </a:solidFill>
                          <a:effectLst/>
                        </a:rPr>
                        <a:t>Animazione territoriale (partecipazione Coordinamento Territoriale d’Ambito CTA, progettazione partecipata e collaborazioni sul territorio)  </a:t>
                      </a:r>
                      <a:endParaRPr lang="it-IT" sz="1600" b="0" i="0" u="none" strike="noStrike" cap="none" spc="0" dirty="0">
                        <a:solidFill>
                          <a:schemeClr val="tx1"/>
                        </a:solidFill>
                        <a:effectLst/>
                        <a:latin typeface="Calibri" panose="020F0502020204030204" pitchFamily="34" charset="0"/>
                      </a:endParaRPr>
                    </a:p>
                  </a:txBody>
                  <a:tcPr marL="6457" marR="6457" marT="6457" marB="83187">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lgn="r" fontAlgn="ctr"/>
                      <a:r>
                        <a:rPr lang="it-IT" sz="1600" u="none" strike="noStrike" cap="none" spc="0" dirty="0">
                          <a:solidFill>
                            <a:schemeClr val="tx1"/>
                          </a:solidFill>
                          <a:effectLst/>
                        </a:rPr>
                        <a:t>51,3 </a:t>
                      </a:r>
                      <a:endParaRPr lang="it-IT" sz="1600" b="0" i="0" u="none" strike="noStrike" cap="none" spc="0" dirty="0">
                        <a:solidFill>
                          <a:schemeClr val="tx1"/>
                        </a:solidFill>
                        <a:effectLst/>
                        <a:latin typeface="Calibri" panose="020F0502020204030204" pitchFamily="34" charset="0"/>
                      </a:endParaRPr>
                    </a:p>
                  </a:txBody>
                  <a:tcPr marL="6457" marR="6457" marT="6457" marB="83187" anchor="ctr">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1074048307"/>
                  </a:ext>
                </a:extLst>
              </a:tr>
              <a:tr h="566586">
                <a:tc>
                  <a:txBody>
                    <a:bodyPr/>
                    <a:lstStyle/>
                    <a:p>
                      <a:pPr marL="285750" indent="-285750" algn="l" fontAlgn="t">
                        <a:buFont typeface="Arial" panose="020B0604020202020204" pitchFamily="34" charset="0"/>
                        <a:buChar char="•"/>
                      </a:pPr>
                      <a:r>
                        <a:rPr lang="it-IT" sz="1600" u="none" strike="noStrike" cap="none" spc="0" dirty="0">
                          <a:solidFill>
                            <a:schemeClr val="tx1"/>
                          </a:solidFill>
                          <a:effectLst/>
                        </a:rPr>
                        <a:t>Ricerca e documentazione (dati sul volontariato e studi sul terzo settore del FVG, manualistica, reportistica e pubblicazione tematiche)  </a:t>
                      </a:r>
                      <a:endParaRPr lang="it-IT" sz="1600" b="0" i="0" u="none" strike="noStrike" cap="none" spc="0" dirty="0">
                        <a:solidFill>
                          <a:schemeClr val="tx1"/>
                        </a:solidFill>
                        <a:effectLst/>
                        <a:latin typeface="Calibri" panose="020F0502020204030204" pitchFamily="34" charset="0"/>
                      </a:endParaRPr>
                    </a:p>
                  </a:txBody>
                  <a:tcPr marL="6457" marR="6457" marT="6457" marB="83187">
                    <a:lnL w="12700" cap="flat" cmpd="sng" algn="ctr">
                      <a:noFill/>
                      <a:prstDash val="solid"/>
                    </a:lnL>
                    <a:lnR w="12700" cmpd="sng">
                      <a:noFill/>
                      <a:prstDash val="solid"/>
                    </a:lnR>
                    <a:lnT w="12700" cmpd="sng">
                      <a:noFill/>
                      <a:prstDash val="solid"/>
                    </a:lnT>
                    <a:lnB w="12700" cmpd="sng">
                      <a:noFill/>
                      <a:prstDash val="solid"/>
                    </a:lnB>
                    <a:noFill/>
                  </a:tcPr>
                </a:tc>
                <a:tc>
                  <a:txBody>
                    <a:bodyPr/>
                    <a:lstStyle/>
                    <a:p>
                      <a:pPr algn="r" fontAlgn="ctr"/>
                      <a:r>
                        <a:rPr lang="it-IT" sz="1600" u="none" strike="noStrike" cap="none" spc="0" dirty="0">
                          <a:solidFill>
                            <a:schemeClr val="tx1"/>
                          </a:solidFill>
                          <a:effectLst/>
                        </a:rPr>
                        <a:t>50,8 </a:t>
                      </a:r>
                      <a:endParaRPr lang="it-IT" sz="1600" b="0" i="0" u="none" strike="noStrike" cap="none" spc="0" dirty="0">
                        <a:solidFill>
                          <a:schemeClr val="tx1"/>
                        </a:solidFill>
                        <a:effectLst/>
                        <a:latin typeface="Calibri" panose="020F0502020204030204" pitchFamily="34" charset="0"/>
                      </a:endParaRPr>
                    </a:p>
                  </a:txBody>
                  <a:tcPr marL="6457" marR="6457" marT="6457" marB="83187" anchor="ctr">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600119699"/>
                  </a:ext>
                </a:extLst>
              </a:tr>
              <a:tr h="788419">
                <a:tc>
                  <a:txBody>
                    <a:bodyPr/>
                    <a:lstStyle/>
                    <a:p>
                      <a:pPr marL="285750" indent="-285750" algn="l" fontAlgn="t">
                        <a:buFont typeface="Arial" panose="020B0604020202020204" pitchFamily="34" charset="0"/>
                        <a:buChar char="•"/>
                      </a:pPr>
                      <a:r>
                        <a:rPr lang="it-IT" sz="1600" u="none" strike="noStrike" cap="none" spc="0" dirty="0">
                          <a:solidFill>
                            <a:schemeClr val="tx1"/>
                          </a:solidFill>
                          <a:effectLst/>
                        </a:rPr>
                        <a:t>Promozione del volontariato (Attività con giovani, imprese e professionisti, collaborazione con la Pubblica Amministrazione, ricerca nuovi volontari, </a:t>
                      </a:r>
                      <a:r>
                        <a:rPr lang="it-IT" sz="1600" u="none" strike="noStrike" cap="none" spc="0" dirty="0" err="1">
                          <a:solidFill>
                            <a:schemeClr val="tx1"/>
                          </a:solidFill>
                          <a:effectLst/>
                        </a:rPr>
                        <a:t>Gluo</a:t>
                      </a:r>
                      <a:r>
                        <a:rPr lang="it-IT" sz="1600" u="none" strike="noStrike" cap="none" spc="0" dirty="0">
                          <a:solidFill>
                            <a:schemeClr val="tx1"/>
                          </a:solidFill>
                          <a:effectLst/>
                        </a:rPr>
                        <a:t> – Liberi di collaborare www.gluo.org) </a:t>
                      </a:r>
                      <a:endParaRPr lang="it-IT" sz="1600" b="0" i="0" u="none" strike="noStrike" cap="none" spc="0" dirty="0">
                        <a:solidFill>
                          <a:schemeClr val="tx1"/>
                        </a:solidFill>
                        <a:effectLst/>
                        <a:latin typeface="Calibri" panose="020F0502020204030204" pitchFamily="34" charset="0"/>
                      </a:endParaRPr>
                    </a:p>
                  </a:txBody>
                  <a:tcPr marL="6457" marR="6457" marT="6457" marB="83187">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lgn="r" fontAlgn="ctr"/>
                      <a:r>
                        <a:rPr lang="it-IT" sz="1600" u="none" strike="noStrike" cap="none" spc="0" dirty="0">
                          <a:solidFill>
                            <a:schemeClr val="tx1"/>
                          </a:solidFill>
                          <a:effectLst/>
                        </a:rPr>
                        <a:t>38,9 </a:t>
                      </a:r>
                      <a:endParaRPr lang="it-IT" sz="1600" b="0" i="0" u="none" strike="noStrike" cap="none" spc="0" dirty="0">
                        <a:solidFill>
                          <a:schemeClr val="tx1"/>
                        </a:solidFill>
                        <a:effectLst/>
                        <a:latin typeface="Calibri" panose="020F0502020204030204" pitchFamily="34" charset="0"/>
                      </a:endParaRPr>
                    </a:p>
                  </a:txBody>
                  <a:tcPr marL="6457" marR="6457" marT="6457" marB="83187" anchor="ctr">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623476765"/>
                  </a:ext>
                </a:extLst>
              </a:tr>
            </a:tbl>
          </a:graphicData>
        </a:graphic>
      </p:graphicFrame>
      <p:sp>
        <p:nvSpPr>
          <p:cNvPr id="10" name="CasellaDiTesto 9">
            <a:extLst>
              <a:ext uri="{FF2B5EF4-FFF2-40B4-BE49-F238E27FC236}">
                <a16:creationId xmlns:a16="http://schemas.microsoft.com/office/drawing/2014/main" id="{724BCE82-2A41-4F5C-8465-DC549725AB2C}"/>
              </a:ext>
            </a:extLst>
          </p:cNvPr>
          <p:cNvSpPr txBox="1"/>
          <p:nvPr/>
        </p:nvSpPr>
        <p:spPr>
          <a:xfrm>
            <a:off x="2444472" y="672188"/>
            <a:ext cx="7063409" cy="369332"/>
          </a:xfrm>
          <a:prstGeom prst="rect">
            <a:avLst/>
          </a:prstGeom>
          <a:noFill/>
        </p:spPr>
        <p:txBody>
          <a:bodyPr wrap="square">
            <a:spAutoFit/>
          </a:bodyPr>
          <a:lstStyle/>
          <a:p>
            <a:pPr algn="ctr" fontAlgn="b">
              <a:spcBef>
                <a:spcPts val="0"/>
              </a:spcBef>
              <a:spcAft>
                <a:spcPts val="0"/>
              </a:spcAft>
            </a:pPr>
            <a:r>
              <a:rPr lang="it-IT" sz="1800" b="1" u="none" strike="noStrike" dirty="0">
                <a:solidFill>
                  <a:schemeClr val="accent2"/>
                </a:solidFill>
                <a:effectLst/>
              </a:rPr>
              <a:t>Servizi utilizzati</a:t>
            </a:r>
            <a:r>
              <a:rPr lang="it-IT" sz="1800" b="1" i="0" u="none" strike="noStrike" dirty="0">
                <a:solidFill>
                  <a:schemeClr val="accent2"/>
                </a:solidFill>
                <a:effectLst/>
                <a:latin typeface="Calibri" panose="020F0502020204030204" pitchFamily="34" charset="0"/>
              </a:rPr>
              <a:t>, val. %   (N=568)</a:t>
            </a:r>
            <a:endParaRPr lang="it-IT" sz="3600" b="0" i="0" u="none" strike="noStrike" dirty="0">
              <a:solidFill>
                <a:schemeClr val="accent2"/>
              </a:solidFill>
              <a:effectLst/>
              <a:latin typeface="Arial" panose="020B0604020202020204" pitchFamily="34" charset="0"/>
            </a:endParaRPr>
          </a:p>
        </p:txBody>
      </p:sp>
      <p:sp>
        <p:nvSpPr>
          <p:cNvPr id="12" name="Titolo 1">
            <a:extLst>
              <a:ext uri="{FF2B5EF4-FFF2-40B4-BE49-F238E27FC236}">
                <a16:creationId xmlns:a16="http://schemas.microsoft.com/office/drawing/2014/main" id="{8CDEBAF2-A34E-4FAB-BFC1-48CA5311D580}"/>
              </a:ext>
            </a:extLst>
          </p:cNvPr>
          <p:cNvSpPr txBox="1">
            <a:spLocks/>
          </p:cNvSpPr>
          <p:nvPr/>
        </p:nvSpPr>
        <p:spPr>
          <a:xfrm>
            <a:off x="2723321" y="197442"/>
            <a:ext cx="6745357" cy="724233"/>
          </a:xfrm>
          <a:prstGeom prst="rect">
            <a:avLst/>
          </a:prstGeom>
        </p:spPr>
        <p:txBody>
          <a:bodyP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600" b="1" dirty="0">
                <a:solidFill>
                  <a:schemeClr val="accent2"/>
                </a:solidFill>
                <a:latin typeface="+mn-lt"/>
              </a:rPr>
              <a:t>B. Utilizzo dei servizi e soddisfazione utenza</a:t>
            </a:r>
          </a:p>
        </p:txBody>
      </p:sp>
    </p:spTree>
    <p:extLst>
      <p:ext uri="{BB962C8B-B14F-4D97-AF65-F5344CB8AC3E}">
        <p14:creationId xmlns:p14="http://schemas.microsoft.com/office/powerpoint/2010/main" val="20872765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CasellaDiTesto 9">
            <a:extLst>
              <a:ext uri="{FF2B5EF4-FFF2-40B4-BE49-F238E27FC236}">
                <a16:creationId xmlns:a16="http://schemas.microsoft.com/office/drawing/2014/main" id="{724BCE82-2A41-4F5C-8465-DC549725AB2C}"/>
              </a:ext>
            </a:extLst>
          </p:cNvPr>
          <p:cNvSpPr txBox="1"/>
          <p:nvPr/>
        </p:nvSpPr>
        <p:spPr>
          <a:xfrm>
            <a:off x="2526410" y="340665"/>
            <a:ext cx="7063409" cy="369332"/>
          </a:xfrm>
          <a:prstGeom prst="rect">
            <a:avLst/>
          </a:prstGeom>
          <a:noFill/>
        </p:spPr>
        <p:txBody>
          <a:bodyPr wrap="square">
            <a:spAutoFit/>
          </a:bodyPr>
          <a:lstStyle/>
          <a:p>
            <a:pPr algn="ctr" fontAlgn="b">
              <a:spcBef>
                <a:spcPts val="0"/>
              </a:spcBef>
              <a:spcAft>
                <a:spcPts val="0"/>
              </a:spcAft>
            </a:pPr>
            <a:r>
              <a:rPr lang="it-IT" sz="1800" b="1" u="none" strike="noStrike" dirty="0">
                <a:solidFill>
                  <a:schemeClr val="accent2"/>
                </a:solidFill>
                <a:effectLst/>
              </a:rPr>
              <a:t>Livello di soddisfazione dei servizi utilizzati, val.  %   (N=da 221 a 440)</a:t>
            </a:r>
          </a:p>
        </p:txBody>
      </p:sp>
      <p:graphicFrame>
        <p:nvGraphicFramePr>
          <p:cNvPr id="3" name="Tabella 2">
            <a:extLst>
              <a:ext uri="{FF2B5EF4-FFF2-40B4-BE49-F238E27FC236}">
                <a16:creationId xmlns:a16="http://schemas.microsoft.com/office/drawing/2014/main" id="{941BA58F-E0E0-4E1D-B280-E2CB107F7F0E}"/>
              </a:ext>
            </a:extLst>
          </p:cNvPr>
          <p:cNvGraphicFramePr>
            <a:graphicFrameLocks noGrp="1"/>
          </p:cNvGraphicFramePr>
          <p:nvPr>
            <p:extLst>
              <p:ext uri="{D42A27DB-BD31-4B8C-83A1-F6EECF244321}">
                <p14:modId xmlns:p14="http://schemas.microsoft.com/office/powerpoint/2010/main" val="3988947541"/>
              </p:ext>
            </p:extLst>
          </p:nvPr>
        </p:nvGraphicFramePr>
        <p:xfrm>
          <a:off x="452602" y="1053290"/>
          <a:ext cx="11104989" cy="5297599"/>
        </p:xfrm>
        <a:graphic>
          <a:graphicData uri="http://schemas.openxmlformats.org/drawingml/2006/table">
            <a:tbl>
              <a:tblPr firstRow="1" bandRow="1">
                <a:tableStyleId>{5C22544A-7EE6-4342-B048-85BDC9FD1C3A}</a:tableStyleId>
              </a:tblPr>
              <a:tblGrid>
                <a:gridCol w="5371591">
                  <a:extLst>
                    <a:ext uri="{9D8B030D-6E8A-4147-A177-3AD203B41FA5}">
                      <a16:colId xmlns:a16="http://schemas.microsoft.com/office/drawing/2014/main" val="1346065203"/>
                    </a:ext>
                  </a:extLst>
                </a:gridCol>
                <a:gridCol w="838123">
                  <a:extLst>
                    <a:ext uri="{9D8B030D-6E8A-4147-A177-3AD203B41FA5}">
                      <a16:colId xmlns:a16="http://schemas.microsoft.com/office/drawing/2014/main" val="1883032523"/>
                    </a:ext>
                  </a:extLst>
                </a:gridCol>
                <a:gridCol w="747450">
                  <a:extLst>
                    <a:ext uri="{9D8B030D-6E8A-4147-A177-3AD203B41FA5}">
                      <a16:colId xmlns:a16="http://schemas.microsoft.com/office/drawing/2014/main" val="2503840450"/>
                    </a:ext>
                  </a:extLst>
                </a:gridCol>
                <a:gridCol w="926418">
                  <a:extLst>
                    <a:ext uri="{9D8B030D-6E8A-4147-A177-3AD203B41FA5}">
                      <a16:colId xmlns:a16="http://schemas.microsoft.com/office/drawing/2014/main" val="1103228834"/>
                    </a:ext>
                  </a:extLst>
                </a:gridCol>
                <a:gridCol w="789561">
                  <a:extLst>
                    <a:ext uri="{9D8B030D-6E8A-4147-A177-3AD203B41FA5}">
                      <a16:colId xmlns:a16="http://schemas.microsoft.com/office/drawing/2014/main" val="1643648532"/>
                    </a:ext>
                  </a:extLst>
                </a:gridCol>
                <a:gridCol w="810616">
                  <a:extLst>
                    <a:ext uri="{9D8B030D-6E8A-4147-A177-3AD203B41FA5}">
                      <a16:colId xmlns:a16="http://schemas.microsoft.com/office/drawing/2014/main" val="2107594680"/>
                    </a:ext>
                  </a:extLst>
                </a:gridCol>
                <a:gridCol w="370944">
                  <a:extLst>
                    <a:ext uri="{9D8B030D-6E8A-4147-A177-3AD203B41FA5}">
                      <a16:colId xmlns:a16="http://schemas.microsoft.com/office/drawing/2014/main" val="2769181033"/>
                    </a:ext>
                  </a:extLst>
                </a:gridCol>
                <a:gridCol w="1250286">
                  <a:extLst>
                    <a:ext uri="{9D8B030D-6E8A-4147-A177-3AD203B41FA5}">
                      <a16:colId xmlns:a16="http://schemas.microsoft.com/office/drawing/2014/main" val="2834693891"/>
                    </a:ext>
                  </a:extLst>
                </a:gridCol>
              </a:tblGrid>
              <a:tr h="609106">
                <a:tc>
                  <a:txBody>
                    <a:bodyPr/>
                    <a:lstStyle/>
                    <a:p>
                      <a:pPr algn="l" fontAlgn="b"/>
                      <a:endParaRPr lang="it-IT" sz="1300" b="1" i="0" u="none" strike="noStrike" dirty="0">
                        <a:solidFill>
                          <a:srgbClr val="000000"/>
                        </a:solidFill>
                        <a:effectLst/>
                        <a:latin typeface="Calibri" panose="020F0502020204030204" pitchFamily="34" charset="0"/>
                      </a:endParaRPr>
                    </a:p>
                  </a:txBody>
                  <a:tcPr marL="8050" marR="8050" marT="8050" marB="0" anchor="ctr">
                    <a:solidFill>
                      <a:schemeClr val="bg2">
                        <a:lumMod val="75000"/>
                      </a:schemeClr>
                    </a:solidFill>
                  </a:tcPr>
                </a:tc>
                <a:tc>
                  <a:txBody>
                    <a:bodyPr/>
                    <a:lstStyle/>
                    <a:p>
                      <a:pPr algn="ctr" fontAlgn="b"/>
                      <a:r>
                        <a:rPr lang="it-IT" sz="1300" b="1" u="none" strike="noStrike" dirty="0">
                          <a:solidFill>
                            <a:schemeClr val="bg1"/>
                          </a:solidFill>
                          <a:effectLst/>
                        </a:rPr>
                        <a:t>Per niente</a:t>
                      </a:r>
                      <a:endParaRPr lang="it-IT" sz="1300" b="1" i="0" u="none" strike="noStrike" dirty="0">
                        <a:solidFill>
                          <a:schemeClr val="bg1"/>
                        </a:solidFill>
                        <a:effectLst/>
                        <a:latin typeface="Calibri" panose="020F0502020204030204" pitchFamily="34" charset="0"/>
                      </a:endParaRPr>
                    </a:p>
                  </a:txBody>
                  <a:tcPr marL="8050" marR="8050" marT="8050" marB="0" anchor="ctr">
                    <a:solidFill>
                      <a:schemeClr val="bg2">
                        <a:lumMod val="75000"/>
                      </a:schemeClr>
                    </a:solidFill>
                  </a:tcPr>
                </a:tc>
                <a:tc>
                  <a:txBody>
                    <a:bodyPr/>
                    <a:lstStyle/>
                    <a:p>
                      <a:pPr algn="ctr" fontAlgn="b"/>
                      <a:r>
                        <a:rPr lang="it-IT" sz="1300" b="1" u="none" strike="noStrike" dirty="0">
                          <a:solidFill>
                            <a:schemeClr val="bg1"/>
                          </a:solidFill>
                          <a:effectLst/>
                        </a:rPr>
                        <a:t>Poco</a:t>
                      </a:r>
                      <a:endParaRPr lang="it-IT" sz="1300" b="1" i="0" u="none" strike="noStrike" dirty="0">
                        <a:solidFill>
                          <a:schemeClr val="bg1"/>
                        </a:solidFill>
                        <a:effectLst/>
                        <a:latin typeface="Calibri" panose="020F0502020204030204" pitchFamily="34" charset="0"/>
                      </a:endParaRPr>
                    </a:p>
                  </a:txBody>
                  <a:tcPr marL="8050" marR="8050" marT="8050" marB="0" anchor="ctr">
                    <a:solidFill>
                      <a:schemeClr val="bg2">
                        <a:lumMod val="75000"/>
                      </a:schemeClr>
                    </a:solidFill>
                  </a:tcPr>
                </a:tc>
                <a:tc>
                  <a:txBody>
                    <a:bodyPr/>
                    <a:lstStyle/>
                    <a:p>
                      <a:pPr algn="ctr" fontAlgn="b"/>
                      <a:r>
                        <a:rPr lang="it-IT" sz="1300" b="1" u="none" strike="noStrike" dirty="0">
                          <a:solidFill>
                            <a:schemeClr val="bg1"/>
                          </a:solidFill>
                          <a:effectLst/>
                        </a:rPr>
                        <a:t>Abbastanza</a:t>
                      </a:r>
                      <a:endParaRPr lang="it-IT" sz="1300" b="1" i="0" u="none" strike="noStrike" dirty="0">
                        <a:solidFill>
                          <a:schemeClr val="bg1"/>
                        </a:solidFill>
                        <a:effectLst/>
                        <a:latin typeface="Calibri" panose="020F0502020204030204" pitchFamily="34" charset="0"/>
                      </a:endParaRPr>
                    </a:p>
                  </a:txBody>
                  <a:tcPr marL="8050" marR="8050" marT="8050" marB="0" anchor="ctr">
                    <a:lnR w="12700" cap="flat" cmpd="sng" algn="ctr">
                      <a:noFill/>
                      <a:prstDash val="solid"/>
                      <a:round/>
                      <a:headEnd type="none" w="med" len="med"/>
                      <a:tailEnd type="none" w="med" len="med"/>
                    </a:lnR>
                    <a:solidFill>
                      <a:schemeClr val="bg2">
                        <a:lumMod val="75000"/>
                      </a:schemeClr>
                    </a:solidFill>
                  </a:tcPr>
                </a:tc>
                <a:tc>
                  <a:txBody>
                    <a:bodyPr/>
                    <a:lstStyle/>
                    <a:p>
                      <a:pPr algn="ctr" fontAlgn="b"/>
                      <a:r>
                        <a:rPr lang="it-IT" sz="1300" b="1" u="none" strike="noStrike" dirty="0">
                          <a:solidFill>
                            <a:schemeClr val="bg1"/>
                          </a:solidFill>
                          <a:effectLst/>
                        </a:rPr>
                        <a:t>Molto</a:t>
                      </a:r>
                      <a:endParaRPr lang="it-IT" sz="1300" b="1" i="0" u="none" strike="noStrike" dirty="0">
                        <a:solidFill>
                          <a:schemeClr val="bg1"/>
                        </a:solidFill>
                        <a:effectLst/>
                        <a:latin typeface="Calibri" panose="020F0502020204030204" pitchFamily="34" charset="0"/>
                      </a:endParaRPr>
                    </a:p>
                  </a:txBody>
                  <a:tcPr marL="8050" marR="8050" marT="80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chemeClr val="bg2">
                        <a:lumMod val="75000"/>
                      </a:schemeClr>
                    </a:solidFill>
                  </a:tcPr>
                </a:tc>
                <a:tc>
                  <a:txBody>
                    <a:bodyPr/>
                    <a:lstStyle/>
                    <a:p>
                      <a:pPr algn="ctr" fontAlgn="b"/>
                      <a:r>
                        <a:rPr lang="it-IT" sz="1300" b="1" u="none" strike="noStrike" dirty="0">
                          <a:solidFill>
                            <a:schemeClr val="bg1"/>
                          </a:solidFill>
                          <a:effectLst/>
                        </a:rPr>
                        <a:t>Totale</a:t>
                      </a:r>
                      <a:endParaRPr lang="it-IT" sz="1300" b="1" i="0" u="none" strike="noStrike" dirty="0">
                        <a:solidFill>
                          <a:schemeClr val="bg1"/>
                        </a:solidFill>
                        <a:effectLst/>
                        <a:latin typeface="Calibri" panose="020F0502020204030204" pitchFamily="34" charset="0"/>
                      </a:endParaRPr>
                    </a:p>
                  </a:txBody>
                  <a:tcPr marL="8050" marR="8050" marT="8050" marB="0" anchor="ctr">
                    <a:lnL w="12700" cap="flat" cmpd="sng" algn="ctr">
                      <a:noFill/>
                      <a:prstDash val="solid"/>
                      <a:round/>
                      <a:headEnd type="none" w="med" len="med"/>
                      <a:tailEnd type="none" w="med" len="med"/>
                    </a:lnL>
                    <a:solidFill>
                      <a:schemeClr val="bg2">
                        <a:lumMod val="75000"/>
                      </a:schemeClr>
                    </a:solidFill>
                  </a:tcPr>
                </a:tc>
                <a:tc>
                  <a:txBody>
                    <a:bodyPr/>
                    <a:lstStyle/>
                    <a:p>
                      <a:pPr algn="ctr" fontAlgn="b"/>
                      <a:endParaRPr lang="it-IT" sz="1300" b="1" i="0" u="none" strike="noStrike" dirty="0">
                        <a:solidFill>
                          <a:schemeClr val="bg1"/>
                        </a:solidFill>
                        <a:effectLst/>
                        <a:latin typeface="Calibri" panose="020F0502020204030204" pitchFamily="34" charset="0"/>
                      </a:endParaRPr>
                    </a:p>
                  </a:txBody>
                  <a:tcPr marL="8050" marR="8050" marT="8050" marB="0" anchor="ctr">
                    <a:solidFill>
                      <a:schemeClr val="bg1"/>
                    </a:solidFill>
                  </a:tcPr>
                </a:tc>
                <a:tc>
                  <a:txBody>
                    <a:bodyPr/>
                    <a:lstStyle/>
                    <a:p>
                      <a:pPr algn="ctr" fontAlgn="b"/>
                      <a:r>
                        <a:rPr lang="it-IT" sz="1400" b="1" i="0" u="none" strike="noStrike" dirty="0">
                          <a:solidFill>
                            <a:schemeClr val="bg1"/>
                          </a:solidFill>
                          <a:effectLst/>
                          <a:latin typeface="Calibri" panose="020F0502020204030204" pitchFamily="34" charset="0"/>
                        </a:rPr>
                        <a:t>Abbastanza</a:t>
                      </a:r>
                    </a:p>
                    <a:p>
                      <a:pPr algn="ctr" fontAlgn="b"/>
                      <a:r>
                        <a:rPr lang="it-IT" sz="1400" b="1" i="0" u="none" strike="noStrike" dirty="0">
                          <a:solidFill>
                            <a:schemeClr val="bg1"/>
                          </a:solidFill>
                          <a:effectLst/>
                          <a:latin typeface="Calibri" panose="020F0502020204030204" pitchFamily="34" charset="0"/>
                        </a:rPr>
                        <a:t>+Molto</a:t>
                      </a:r>
                    </a:p>
                  </a:txBody>
                  <a:tcPr marL="8050" marR="8050" marT="8050" marB="0" anchor="ctr">
                    <a:solidFill>
                      <a:schemeClr val="bg2">
                        <a:lumMod val="75000"/>
                      </a:schemeClr>
                    </a:solidFill>
                  </a:tcPr>
                </a:tc>
                <a:extLst>
                  <a:ext uri="{0D108BD9-81ED-4DB2-BD59-A6C34878D82A}">
                    <a16:rowId xmlns:a16="http://schemas.microsoft.com/office/drawing/2014/main" val="410309859"/>
                  </a:ext>
                </a:extLst>
              </a:tr>
              <a:tr h="629632">
                <a:tc>
                  <a:txBody>
                    <a:bodyPr/>
                    <a:lstStyle/>
                    <a:p>
                      <a:pPr algn="l" fontAlgn="t"/>
                      <a:r>
                        <a:rPr lang="it-IT" sz="1600" u="none" strike="noStrike" dirty="0">
                          <a:effectLst/>
                        </a:rPr>
                        <a:t>Consulenza (costituzione di associazione; fiscale, servizi Regione FVG per le ODV, consulenza specialistica)  </a:t>
                      </a: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2"/>
                    </a:solidFill>
                  </a:tcPr>
                </a:tc>
                <a:tc>
                  <a:txBody>
                    <a:bodyPr/>
                    <a:lstStyle/>
                    <a:p>
                      <a:pPr algn="r" fontAlgn="ctr"/>
                      <a:r>
                        <a:rPr lang="it-IT" sz="1600" u="none" strike="noStrike" dirty="0">
                          <a:effectLst/>
                        </a:rPr>
                        <a:t>4,0 </a:t>
                      </a: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2"/>
                    </a:solidFill>
                  </a:tcPr>
                </a:tc>
                <a:tc>
                  <a:txBody>
                    <a:bodyPr/>
                    <a:lstStyle/>
                    <a:p>
                      <a:pPr algn="r" fontAlgn="ctr"/>
                      <a:r>
                        <a:rPr lang="it-IT" sz="1600" u="none" strike="noStrike" dirty="0">
                          <a:effectLst/>
                        </a:rPr>
                        <a:t>9,1 </a:t>
                      </a: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2"/>
                    </a:solidFill>
                  </a:tcPr>
                </a:tc>
                <a:tc>
                  <a:txBody>
                    <a:bodyPr/>
                    <a:lstStyle/>
                    <a:p>
                      <a:pPr algn="r" fontAlgn="ctr"/>
                      <a:r>
                        <a:rPr lang="it-IT" sz="1600" u="none" strike="noStrike" dirty="0">
                          <a:effectLst/>
                        </a:rPr>
                        <a:t>40,3 </a:t>
                      </a:r>
                      <a:endParaRPr lang="it-IT" sz="1600" b="0" i="0" u="none" strike="noStrike" dirty="0">
                        <a:solidFill>
                          <a:srgbClr val="000000"/>
                        </a:solidFill>
                        <a:effectLst/>
                        <a:latin typeface="Calibri" panose="020F0502020204030204" pitchFamily="34" charset="0"/>
                      </a:endParaRPr>
                    </a:p>
                  </a:txBody>
                  <a:tcPr marL="8050" marR="8050" marT="8050" marB="0" anchor="ctr">
                    <a:lnR w="12700" cap="flat" cmpd="sng" algn="ctr">
                      <a:noFill/>
                      <a:prstDash val="solid"/>
                      <a:round/>
                      <a:headEnd type="none" w="med" len="med"/>
                      <a:tailEnd type="none" w="med" len="med"/>
                    </a:lnR>
                    <a:solidFill>
                      <a:schemeClr val="bg2"/>
                    </a:solidFill>
                  </a:tcPr>
                </a:tc>
                <a:tc>
                  <a:txBody>
                    <a:bodyPr/>
                    <a:lstStyle/>
                    <a:p>
                      <a:pPr algn="r" fontAlgn="ctr"/>
                      <a:r>
                        <a:rPr lang="it-IT" sz="1600" u="none" strike="noStrike" dirty="0">
                          <a:effectLst/>
                        </a:rPr>
                        <a:t>46,6 </a:t>
                      </a:r>
                      <a:endParaRPr lang="it-IT" sz="1600" b="0" i="0" u="none" strike="noStrike" dirty="0">
                        <a:solidFill>
                          <a:srgbClr val="000000"/>
                        </a:solidFill>
                        <a:effectLst/>
                        <a:latin typeface="Calibri" panose="020F0502020204030204" pitchFamily="34" charset="0"/>
                      </a:endParaRPr>
                    </a:p>
                  </a:txBody>
                  <a:tcPr marL="8050" marR="8050" marT="80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bg2"/>
                    </a:solidFill>
                  </a:tcPr>
                </a:tc>
                <a:tc>
                  <a:txBody>
                    <a:bodyPr/>
                    <a:lstStyle/>
                    <a:p>
                      <a:pPr algn="r" fontAlgn="ctr"/>
                      <a:r>
                        <a:rPr lang="it-IT" sz="1600" u="none" strike="noStrike" dirty="0">
                          <a:effectLst/>
                        </a:rPr>
                        <a:t>100,0 </a:t>
                      </a:r>
                      <a:endParaRPr lang="it-IT" sz="1600" b="0" i="0" u="none" strike="noStrike" dirty="0">
                        <a:solidFill>
                          <a:srgbClr val="000000"/>
                        </a:solidFill>
                        <a:effectLst/>
                        <a:latin typeface="Calibri" panose="020F0502020204030204" pitchFamily="34" charset="0"/>
                      </a:endParaRPr>
                    </a:p>
                  </a:txBody>
                  <a:tcPr marL="8050" marR="8050" marT="8050" marB="0" anchor="ctr">
                    <a:lnL w="12700" cap="flat" cmpd="sng" algn="ctr">
                      <a:noFill/>
                      <a:prstDash val="solid"/>
                      <a:round/>
                      <a:headEnd type="none" w="med" len="med"/>
                      <a:tailEnd type="none" w="med" len="med"/>
                    </a:lnL>
                    <a:solidFill>
                      <a:schemeClr val="bg2"/>
                    </a:solidFill>
                  </a:tcPr>
                </a:tc>
                <a:tc>
                  <a:txBody>
                    <a:bodyPr/>
                    <a:lstStyle/>
                    <a:p>
                      <a:pPr algn="r" fontAlgn="ct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1"/>
                    </a:solidFill>
                  </a:tcPr>
                </a:tc>
                <a:tc>
                  <a:txBody>
                    <a:bodyPr/>
                    <a:lstStyle/>
                    <a:p>
                      <a:pPr algn="r" fontAlgn="b"/>
                      <a:r>
                        <a:rPr lang="it-IT" sz="1600" b="0" i="0" u="none" strike="noStrike" dirty="0">
                          <a:solidFill>
                            <a:srgbClr val="000000"/>
                          </a:solidFill>
                          <a:effectLst/>
                          <a:latin typeface="Calibri" panose="020F0502020204030204" pitchFamily="34" charset="0"/>
                        </a:rPr>
                        <a:t>86,9 </a:t>
                      </a:r>
                    </a:p>
                  </a:txBody>
                  <a:tcPr marL="9525" marR="9525" marT="9525" marB="0" anchor="ctr">
                    <a:solidFill>
                      <a:schemeClr val="bg2"/>
                    </a:solidFill>
                  </a:tcPr>
                </a:tc>
                <a:extLst>
                  <a:ext uri="{0D108BD9-81ED-4DB2-BD59-A6C34878D82A}">
                    <a16:rowId xmlns:a16="http://schemas.microsoft.com/office/drawing/2014/main" val="55154206"/>
                  </a:ext>
                </a:extLst>
              </a:tr>
              <a:tr h="348563">
                <a:tc>
                  <a:txBody>
                    <a:bodyPr/>
                    <a:lstStyle/>
                    <a:p>
                      <a:pPr algn="l" fontAlgn="t"/>
                      <a:r>
                        <a:rPr lang="it-IT" sz="1600" u="none" strike="noStrike" dirty="0">
                          <a:effectLst/>
                        </a:rPr>
                        <a:t>Formazione (Seminari e corsi di formazione) </a:t>
                      </a: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1"/>
                    </a:solidFill>
                  </a:tcPr>
                </a:tc>
                <a:tc>
                  <a:txBody>
                    <a:bodyPr/>
                    <a:lstStyle/>
                    <a:p>
                      <a:pPr algn="r" fontAlgn="ctr"/>
                      <a:r>
                        <a:rPr lang="it-IT" sz="1600" u="none" strike="noStrike" dirty="0">
                          <a:effectLst/>
                        </a:rPr>
                        <a:t>2,7 </a:t>
                      </a: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1"/>
                    </a:solidFill>
                  </a:tcPr>
                </a:tc>
                <a:tc>
                  <a:txBody>
                    <a:bodyPr/>
                    <a:lstStyle/>
                    <a:p>
                      <a:pPr algn="r" fontAlgn="ctr"/>
                      <a:r>
                        <a:rPr lang="it-IT" sz="1600" u="none" strike="noStrike" dirty="0">
                          <a:effectLst/>
                        </a:rPr>
                        <a:t>7,5 </a:t>
                      </a: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1"/>
                    </a:solidFill>
                  </a:tcPr>
                </a:tc>
                <a:tc>
                  <a:txBody>
                    <a:bodyPr/>
                    <a:lstStyle/>
                    <a:p>
                      <a:pPr algn="r" fontAlgn="ctr"/>
                      <a:r>
                        <a:rPr lang="it-IT" sz="1600" u="none" strike="noStrike" dirty="0">
                          <a:effectLst/>
                        </a:rPr>
                        <a:t>48,1 </a:t>
                      </a:r>
                      <a:endParaRPr lang="it-IT" sz="1600" b="0" i="0" u="none" strike="noStrike" dirty="0">
                        <a:solidFill>
                          <a:srgbClr val="000000"/>
                        </a:solidFill>
                        <a:effectLst/>
                        <a:latin typeface="Calibri" panose="020F0502020204030204" pitchFamily="34" charset="0"/>
                      </a:endParaRPr>
                    </a:p>
                  </a:txBody>
                  <a:tcPr marL="8050" marR="8050" marT="8050" marB="0" anchor="ctr">
                    <a:lnR w="12700" cap="flat" cmpd="sng" algn="ctr">
                      <a:noFill/>
                      <a:prstDash val="solid"/>
                      <a:round/>
                      <a:headEnd type="none" w="med" len="med"/>
                      <a:tailEnd type="none" w="med" len="med"/>
                    </a:lnR>
                    <a:solidFill>
                      <a:schemeClr val="bg1"/>
                    </a:solidFill>
                  </a:tcPr>
                </a:tc>
                <a:tc>
                  <a:txBody>
                    <a:bodyPr/>
                    <a:lstStyle/>
                    <a:p>
                      <a:pPr algn="r" fontAlgn="ctr"/>
                      <a:r>
                        <a:rPr lang="it-IT" sz="1600" u="none" strike="noStrike" dirty="0">
                          <a:effectLst/>
                        </a:rPr>
                        <a:t>41,7 </a:t>
                      </a:r>
                      <a:endParaRPr lang="it-IT" sz="1600" b="0" i="0" u="none" strike="noStrike" dirty="0">
                        <a:solidFill>
                          <a:srgbClr val="000000"/>
                        </a:solidFill>
                        <a:effectLst/>
                        <a:latin typeface="Calibri" panose="020F0502020204030204" pitchFamily="34" charset="0"/>
                      </a:endParaRPr>
                    </a:p>
                  </a:txBody>
                  <a:tcPr marL="8050" marR="8050" marT="80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ctr"/>
                      <a:r>
                        <a:rPr lang="it-IT" sz="1600" u="none" strike="noStrike" dirty="0">
                          <a:effectLst/>
                        </a:rPr>
                        <a:t>100,0 </a:t>
                      </a:r>
                      <a:endParaRPr lang="it-IT" sz="1600" b="0" i="0" u="none" strike="noStrike" dirty="0">
                        <a:solidFill>
                          <a:srgbClr val="000000"/>
                        </a:solidFill>
                        <a:effectLst/>
                        <a:latin typeface="Calibri" panose="020F0502020204030204" pitchFamily="34" charset="0"/>
                      </a:endParaRPr>
                    </a:p>
                  </a:txBody>
                  <a:tcPr marL="8050" marR="8050" marT="8050" marB="0" anchor="ctr">
                    <a:lnL w="12700" cap="flat" cmpd="sng" algn="ctr">
                      <a:noFill/>
                      <a:prstDash val="solid"/>
                      <a:round/>
                      <a:headEnd type="none" w="med" len="med"/>
                      <a:tailEnd type="none" w="med" len="med"/>
                    </a:lnL>
                    <a:solidFill>
                      <a:schemeClr val="bg1"/>
                    </a:solidFill>
                  </a:tcPr>
                </a:tc>
                <a:tc>
                  <a:txBody>
                    <a:bodyPr/>
                    <a:lstStyle/>
                    <a:p>
                      <a:pPr algn="r" fontAlgn="ct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1"/>
                    </a:solidFill>
                  </a:tcPr>
                </a:tc>
                <a:tc>
                  <a:txBody>
                    <a:bodyPr/>
                    <a:lstStyle/>
                    <a:p>
                      <a:pPr algn="r" fontAlgn="b"/>
                      <a:r>
                        <a:rPr lang="it-IT" sz="1600" b="0" i="0" u="none" strike="noStrike" dirty="0">
                          <a:solidFill>
                            <a:srgbClr val="000000"/>
                          </a:solidFill>
                          <a:effectLst/>
                          <a:latin typeface="Calibri" panose="020F0502020204030204" pitchFamily="34" charset="0"/>
                        </a:rPr>
                        <a:t>89,7 </a:t>
                      </a:r>
                    </a:p>
                  </a:txBody>
                  <a:tcPr marL="9525" marR="9525" marT="9525" marB="0" anchor="ctr">
                    <a:solidFill>
                      <a:schemeClr val="bg1"/>
                    </a:solidFill>
                  </a:tcPr>
                </a:tc>
                <a:extLst>
                  <a:ext uri="{0D108BD9-81ED-4DB2-BD59-A6C34878D82A}">
                    <a16:rowId xmlns:a16="http://schemas.microsoft.com/office/drawing/2014/main" val="2987915498"/>
                  </a:ext>
                </a:extLst>
              </a:tr>
              <a:tr h="629632">
                <a:tc>
                  <a:txBody>
                    <a:bodyPr/>
                    <a:lstStyle/>
                    <a:p>
                      <a:pPr algn="l" fontAlgn="t"/>
                      <a:r>
                        <a:rPr lang="it-IT" sz="1600" u="none" strike="noStrike" dirty="0">
                          <a:effectLst/>
                        </a:rPr>
                        <a:t>Supporto tecnico logistico (spazi, strumenti, attrezzature, servizio PEC, </a:t>
                      </a:r>
                      <a:r>
                        <a:rPr lang="it-IT" sz="1600" u="none" strike="noStrike" dirty="0" err="1">
                          <a:effectLst/>
                        </a:rPr>
                        <a:t>VeryFico</a:t>
                      </a:r>
                      <a:r>
                        <a:rPr lang="it-IT" sz="1600" u="none" strike="noStrike" dirty="0">
                          <a:effectLst/>
                        </a:rPr>
                        <a:t>) </a:t>
                      </a: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2"/>
                    </a:solidFill>
                  </a:tcPr>
                </a:tc>
                <a:tc>
                  <a:txBody>
                    <a:bodyPr/>
                    <a:lstStyle/>
                    <a:p>
                      <a:pPr algn="r" fontAlgn="ctr"/>
                      <a:r>
                        <a:rPr lang="it-IT" sz="1600" u="none" strike="noStrike" dirty="0">
                          <a:effectLst/>
                        </a:rPr>
                        <a:t>5,5 </a:t>
                      </a: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2"/>
                    </a:solidFill>
                  </a:tcPr>
                </a:tc>
                <a:tc>
                  <a:txBody>
                    <a:bodyPr/>
                    <a:lstStyle/>
                    <a:p>
                      <a:pPr algn="r" fontAlgn="ctr"/>
                      <a:r>
                        <a:rPr lang="it-IT" sz="1600" u="none" strike="noStrike" dirty="0">
                          <a:effectLst/>
                        </a:rPr>
                        <a:t>11,9 </a:t>
                      </a: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2"/>
                    </a:solidFill>
                  </a:tcPr>
                </a:tc>
                <a:tc>
                  <a:txBody>
                    <a:bodyPr/>
                    <a:lstStyle/>
                    <a:p>
                      <a:pPr algn="r" fontAlgn="ctr"/>
                      <a:r>
                        <a:rPr lang="it-IT" sz="1600" u="none" strike="noStrike" dirty="0">
                          <a:effectLst/>
                        </a:rPr>
                        <a:t>43,8 </a:t>
                      </a:r>
                      <a:endParaRPr lang="it-IT" sz="1600" b="0" i="0" u="none" strike="noStrike" dirty="0">
                        <a:solidFill>
                          <a:srgbClr val="000000"/>
                        </a:solidFill>
                        <a:effectLst/>
                        <a:latin typeface="Calibri" panose="020F0502020204030204" pitchFamily="34" charset="0"/>
                      </a:endParaRPr>
                    </a:p>
                  </a:txBody>
                  <a:tcPr marL="8050" marR="8050" marT="8050" marB="0" anchor="ctr">
                    <a:lnR w="12700" cap="flat" cmpd="sng" algn="ctr">
                      <a:noFill/>
                      <a:prstDash val="solid"/>
                      <a:round/>
                      <a:headEnd type="none" w="med" len="med"/>
                      <a:tailEnd type="none" w="med" len="med"/>
                    </a:lnR>
                    <a:solidFill>
                      <a:schemeClr val="bg2"/>
                    </a:solidFill>
                  </a:tcPr>
                </a:tc>
                <a:tc>
                  <a:txBody>
                    <a:bodyPr/>
                    <a:lstStyle/>
                    <a:p>
                      <a:pPr algn="r" fontAlgn="ctr"/>
                      <a:r>
                        <a:rPr lang="it-IT" sz="1600" u="none" strike="noStrike" dirty="0">
                          <a:effectLst/>
                        </a:rPr>
                        <a:t>38,8 </a:t>
                      </a:r>
                      <a:endParaRPr lang="it-IT" sz="1600" b="0" i="0" u="none" strike="noStrike" dirty="0">
                        <a:solidFill>
                          <a:srgbClr val="000000"/>
                        </a:solidFill>
                        <a:effectLst/>
                        <a:latin typeface="Calibri" panose="020F0502020204030204" pitchFamily="34" charset="0"/>
                      </a:endParaRPr>
                    </a:p>
                  </a:txBody>
                  <a:tcPr marL="8050" marR="8050" marT="80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r" fontAlgn="ctr"/>
                      <a:r>
                        <a:rPr lang="it-IT" sz="1600" u="none" strike="noStrike" dirty="0">
                          <a:effectLst/>
                        </a:rPr>
                        <a:t>100,0 </a:t>
                      </a:r>
                      <a:endParaRPr lang="it-IT" sz="1600" b="0" i="0" u="none" strike="noStrike" dirty="0">
                        <a:solidFill>
                          <a:srgbClr val="000000"/>
                        </a:solidFill>
                        <a:effectLst/>
                        <a:latin typeface="Calibri" panose="020F0502020204030204" pitchFamily="34" charset="0"/>
                      </a:endParaRPr>
                    </a:p>
                  </a:txBody>
                  <a:tcPr marL="8050" marR="8050" marT="8050" marB="0" anchor="ctr">
                    <a:lnL w="12700" cap="flat" cmpd="sng" algn="ctr">
                      <a:noFill/>
                      <a:prstDash val="solid"/>
                      <a:round/>
                      <a:headEnd type="none" w="med" len="med"/>
                      <a:tailEnd type="none" w="med" len="med"/>
                    </a:lnL>
                    <a:solidFill>
                      <a:schemeClr val="bg2"/>
                    </a:solidFill>
                  </a:tcPr>
                </a:tc>
                <a:tc>
                  <a:txBody>
                    <a:bodyPr/>
                    <a:lstStyle/>
                    <a:p>
                      <a:pPr algn="r" fontAlgn="ct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1"/>
                    </a:solidFill>
                  </a:tcPr>
                </a:tc>
                <a:tc>
                  <a:txBody>
                    <a:bodyPr/>
                    <a:lstStyle/>
                    <a:p>
                      <a:pPr algn="r" fontAlgn="b"/>
                      <a:r>
                        <a:rPr lang="it-IT" sz="1600" b="0" i="0" u="none" strike="noStrike" dirty="0">
                          <a:solidFill>
                            <a:srgbClr val="000000"/>
                          </a:solidFill>
                          <a:effectLst/>
                          <a:latin typeface="Calibri" panose="020F0502020204030204" pitchFamily="34" charset="0"/>
                        </a:rPr>
                        <a:t>82,6 </a:t>
                      </a:r>
                    </a:p>
                  </a:txBody>
                  <a:tcPr marL="9525" marR="9525" marT="9525" marB="0" anchor="ctr">
                    <a:solidFill>
                      <a:schemeClr val="bg2"/>
                    </a:solidFill>
                  </a:tcPr>
                </a:tc>
                <a:extLst>
                  <a:ext uri="{0D108BD9-81ED-4DB2-BD59-A6C34878D82A}">
                    <a16:rowId xmlns:a16="http://schemas.microsoft.com/office/drawing/2014/main" val="3765131496"/>
                  </a:ext>
                </a:extLst>
              </a:tr>
              <a:tr h="910701">
                <a:tc>
                  <a:txBody>
                    <a:bodyPr/>
                    <a:lstStyle/>
                    <a:p>
                      <a:pPr algn="l" fontAlgn="t"/>
                      <a:r>
                        <a:rPr lang="it-IT" sz="1600" u="none" strike="noStrike" dirty="0">
                          <a:effectLst/>
                        </a:rPr>
                        <a:t>Informazione e comunicazione (sito CSV, canali social, newsletter, </a:t>
                      </a:r>
                      <a:r>
                        <a:rPr lang="it-IT" sz="1600" u="none" strike="noStrike" dirty="0" err="1">
                          <a:effectLst/>
                        </a:rPr>
                        <a:t>whatsapp</a:t>
                      </a:r>
                      <a:r>
                        <a:rPr lang="it-IT" sz="1600" u="none" strike="noStrike" dirty="0">
                          <a:effectLst/>
                        </a:rPr>
                        <a:t>, pubblicazione dei tuoi eventi e dei contributi pubblici L. 124/17)  </a:t>
                      </a: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1"/>
                    </a:solidFill>
                  </a:tcPr>
                </a:tc>
                <a:tc>
                  <a:txBody>
                    <a:bodyPr/>
                    <a:lstStyle/>
                    <a:p>
                      <a:pPr algn="r" fontAlgn="ctr"/>
                      <a:r>
                        <a:rPr lang="it-IT" sz="1600" u="none" strike="noStrike" dirty="0">
                          <a:effectLst/>
                        </a:rPr>
                        <a:t>4,5 </a:t>
                      </a: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1"/>
                    </a:solidFill>
                  </a:tcPr>
                </a:tc>
                <a:tc>
                  <a:txBody>
                    <a:bodyPr/>
                    <a:lstStyle/>
                    <a:p>
                      <a:pPr algn="r" fontAlgn="ctr"/>
                      <a:r>
                        <a:rPr lang="it-IT" sz="1600" u="none" strike="noStrike" dirty="0">
                          <a:effectLst/>
                        </a:rPr>
                        <a:t>6,1 </a:t>
                      </a: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1"/>
                    </a:solidFill>
                  </a:tcPr>
                </a:tc>
                <a:tc>
                  <a:txBody>
                    <a:bodyPr/>
                    <a:lstStyle/>
                    <a:p>
                      <a:pPr algn="r" fontAlgn="ctr"/>
                      <a:r>
                        <a:rPr lang="it-IT" sz="1600" u="none" strike="noStrike" dirty="0">
                          <a:effectLst/>
                        </a:rPr>
                        <a:t>53,0 </a:t>
                      </a:r>
                      <a:endParaRPr lang="it-IT" sz="1600" b="0" i="0" u="none" strike="noStrike" dirty="0">
                        <a:solidFill>
                          <a:srgbClr val="000000"/>
                        </a:solidFill>
                        <a:effectLst/>
                        <a:latin typeface="Calibri" panose="020F0502020204030204" pitchFamily="34" charset="0"/>
                      </a:endParaRPr>
                    </a:p>
                  </a:txBody>
                  <a:tcPr marL="8050" marR="8050" marT="8050" marB="0" anchor="ctr">
                    <a:lnR w="12700" cap="flat" cmpd="sng" algn="ctr">
                      <a:noFill/>
                      <a:prstDash val="solid"/>
                      <a:round/>
                      <a:headEnd type="none" w="med" len="med"/>
                      <a:tailEnd type="none" w="med" len="med"/>
                    </a:lnR>
                    <a:solidFill>
                      <a:schemeClr val="bg1"/>
                    </a:solidFill>
                  </a:tcPr>
                </a:tc>
                <a:tc>
                  <a:txBody>
                    <a:bodyPr/>
                    <a:lstStyle/>
                    <a:p>
                      <a:pPr algn="r" fontAlgn="ctr"/>
                      <a:r>
                        <a:rPr lang="it-IT" sz="1600" u="none" strike="noStrike" dirty="0">
                          <a:effectLst/>
                        </a:rPr>
                        <a:t>36,4 </a:t>
                      </a:r>
                      <a:endParaRPr lang="it-IT" sz="1600" b="0" i="0" u="none" strike="noStrike" dirty="0">
                        <a:solidFill>
                          <a:srgbClr val="000000"/>
                        </a:solidFill>
                        <a:effectLst/>
                        <a:latin typeface="Calibri" panose="020F0502020204030204" pitchFamily="34" charset="0"/>
                      </a:endParaRPr>
                    </a:p>
                  </a:txBody>
                  <a:tcPr marL="8050" marR="8050" marT="80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ctr"/>
                      <a:r>
                        <a:rPr lang="it-IT" sz="1600" u="none" strike="noStrike" dirty="0">
                          <a:effectLst/>
                        </a:rPr>
                        <a:t>100,0 </a:t>
                      </a:r>
                      <a:endParaRPr lang="it-IT" sz="1600" b="0" i="0" u="none" strike="noStrike" dirty="0">
                        <a:solidFill>
                          <a:srgbClr val="000000"/>
                        </a:solidFill>
                        <a:effectLst/>
                        <a:latin typeface="Calibri" panose="020F0502020204030204" pitchFamily="34" charset="0"/>
                      </a:endParaRPr>
                    </a:p>
                  </a:txBody>
                  <a:tcPr marL="8050" marR="8050" marT="8050" marB="0" anchor="ctr">
                    <a:lnL w="12700" cap="flat" cmpd="sng" algn="ctr">
                      <a:noFill/>
                      <a:prstDash val="solid"/>
                      <a:round/>
                      <a:headEnd type="none" w="med" len="med"/>
                      <a:tailEnd type="none" w="med" len="med"/>
                    </a:lnL>
                    <a:solidFill>
                      <a:schemeClr val="bg1"/>
                    </a:solidFill>
                  </a:tcPr>
                </a:tc>
                <a:tc>
                  <a:txBody>
                    <a:bodyPr/>
                    <a:lstStyle/>
                    <a:p>
                      <a:pPr algn="r" fontAlgn="ct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1"/>
                    </a:solidFill>
                  </a:tcPr>
                </a:tc>
                <a:tc>
                  <a:txBody>
                    <a:bodyPr/>
                    <a:lstStyle/>
                    <a:p>
                      <a:pPr algn="r" fontAlgn="b"/>
                      <a:r>
                        <a:rPr lang="it-IT" sz="1600" b="0" i="0" u="none" strike="noStrike" dirty="0">
                          <a:solidFill>
                            <a:srgbClr val="000000"/>
                          </a:solidFill>
                          <a:effectLst/>
                          <a:latin typeface="Calibri" panose="020F0502020204030204" pitchFamily="34" charset="0"/>
                        </a:rPr>
                        <a:t>89,3 </a:t>
                      </a:r>
                    </a:p>
                  </a:txBody>
                  <a:tcPr marL="9525" marR="9525" marT="9525" marB="0" anchor="ctr">
                    <a:solidFill>
                      <a:schemeClr val="bg1"/>
                    </a:solidFill>
                  </a:tcPr>
                </a:tc>
                <a:extLst>
                  <a:ext uri="{0D108BD9-81ED-4DB2-BD59-A6C34878D82A}">
                    <a16:rowId xmlns:a16="http://schemas.microsoft.com/office/drawing/2014/main" val="3879017146"/>
                  </a:ext>
                </a:extLst>
              </a:tr>
              <a:tr h="910701">
                <a:tc>
                  <a:txBody>
                    <a:bodyPr/>
                    <a:lstStyle/>
                    <a:p>
                      <a:pPr algn="l" fontAlgn="t"/>
                      <a:r>
                        <a:rPr lang="it-IT" sz="1600" u="none" strike="noStrike" dirty="0">
                          <a:effectLst/>
                        </a:rPr>
                        <a:t>Promozione del volontariato (Attività con giovani, imprese e professionisti, collaborazione con la </a:t>
                      </a:r>
                      <a:r>
                        <a:rPr lang="it-IT" sz="1600" u="none" strike="noStrike" dirty="0" err="1">
                          <a:effectLst/>
                        </a:rPr>
                        <a:t>Pa</a:t>
                      </a:r>
                      <a:r>
                        <a:rPr lang="it-IT" sz="1600" u="none" strike="noStrike" dirty="0">
                          <a:effectLst/>
                        </a:rPr>
                        <a:t>, ricerca nuovi volontari, </a:t>
                      </a:r>
                      <a:r>
                        <a:rPr lang="it-IT" sz="1600" u="none" strike="noStrike" dirty="0" err="1">
                          <a:effectLst/>
                        </a:rPr>
                        <a:t>Gluo</a:t>
                      </a:r>
                      <a:r>
                        <a:rPr lang="it-IT" sz="1600" u="none" strike="noStrike" dirty="0">
                          <a:effectLst/>
                        </a:rPr>
                        <a:t>)  </a:t>
                      </a: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2"/>
                    </a:solidFill>
                  </a:tcPr>
                </a:tc>
                <a:tc>
                  <a:txBody>
                    <a:bodyPr/>
                    <a:lstStyle/>
                    <a:p>
                      <a:pPr algn="r" fontAlgn="ctr"/>
                      <a:r>
                        <a:rPr lang="it-IT" sz="1600" u="none" strike="noStrike" dirty="0">
                          <a:effectLst/>
                        </a:rPr>
                        <a:t>3,2 </a:t>
                      </a: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2"/>
                    </a:solidFill>
                  </a:tcPr>
                </a:tc>
                <a:tc>
                  <a:txBody>
                    <a:bodyPr/>
                    <a:lstStyle/>
                    <a:p>
                      <a:pPr algn="r" fontAlgn="ctr"/>
                      <a:r>
                        <a:rPr lang="it-IT" sz="1600" u="none" strike="noStrike" dirty="0">
                          <a:effectLst/>
                        </a:rPr>
                        <a:t>15,4 </a:t>
                      </a: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2"/>
                    </a:solidFill>
                  </a:tcPr>
                </a:tc>
                <a:tc>
                  <a:txBody>
                    <a:bodyPr/>
                    <a:lstStyle/>
                    <a:p>
                      <a:pPr algn="r" fontAlgn="ctr"/>
                      <a:r>
                        <a:rPr lang="it-IT" sz="1600" u="none" strike="noStrike" dirty="0">
                          <a:effectLst/>
                        </a:rPr>
                        <a:t>57,0 </a:t>
                      </a:r>
                      <a:endParaRPr lang="it-IT" sz="1600" b="0" i="0" u="none" strike="noStrike" dirty="0">
                        <a:solidFill>
                          <a:srgbClr val="000000"/>
                        </a:solidFill>
                        <a:effectLst/>
                        <a:latin typeface="Calibri" panose="020F0502020204030204" pitchFamily="34" charset="0"/>
                      </a:endParaRPr>
                    </a:p>
                  </a:txBody>
                  <a:tcPr marL="8050" marR="8050" marT="8050" marB="0" anchor="ctr">
                    <a:lnR w="12700" cap="flat" cmpd="sng" algn="ctr">
                      <a:noFill/>
                      <a:prstDash val="solid"/>
                      <a:round/>
                      <a:headEnd type="none" w="med" len="med"/>
                      <a:tailEnd type="none" w="med" len="med"/>
                    </a:lnR>
                    <a:solidFill>
                      <a:schemeClr val="bg2"/>
                    </a:solidFill>
                  </a:tcPr>
                </a:tc>
                <a:tc>
                  <a:txBody>
                    <a:bodyPr/>
                    <a:lstStyle/>
                    <a:p>
                      <a:pPr algn="r" fontAlgn="ctr"/>
                      <a:r>
                        <a:rPr lang="it-IT" sz="1600" u="none" strike="noStrike" dirty="0">
                          <a:effectLst/>
                        </a:rPr>
                        <a:t>24,4 </a:t>
                      </a:r>
                      <a:endParaRPr lang="it-IT" sz="1600" b="0" i="0" u="none" strike="noStrike" dirty="0">
                        <a:solidFill>
                          <a:srgbClr val="000000"/>
                        </a:solidFill>
                        <a:effectLst/>
                        <a:latin typeface="Calibri" panose="020F0502020204030204" pitchFamily="34" charset="0"/>
                      </a:endParaRPr>
                    </a:p>
                  </a:txBody>
                  <a:tcPr marL="8050" marR="8050" marT="80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r" fontAlgn="ctr"/>
                      <a:r>
                        <a:rPr lang="it-IT" sz="1600" u="none" strike="noStrike" dirty="0">
                          <a:effectLst/>
                        </a:rPr>
                        <a:t>100,0 </a:t>
                      </a:r>
                      <a:endParaRPr lang="it-IT" sz="1600" b="0" i="0" u="none" strike="noStrike" dirty="0">
                        <a:solidFill>
                          <a:srgbClr val="000000"/>
                        </a:solidFill>
                        <a:effectLst/>
                        <a:latin typeface="Calibri" panose="020F0502020204030204" pitchFamily="34" charset="0"/>
                      </a:endParaRPr>
                    </a:p>
                  </a:txBody>
                  <a:tcPr marL="8050" marR="8050" marT="8050" marB="0" anchor="ctr">
                    <a:lnL w="12700" cap="flat" cmpd="sng" algn="ctr">
                      <a:noFill/>
                      <a:prstDash val="solid"/>
                      <a:round/>
                      <a:headEnd type="none" w="med" len="med"/>
                      <a:tailEnd type="none" w="med" len="med"/>
                    </a:lnL>
                    <a:solidFill>
                      <a:schemeClr val="bg2"/>
                    </a:solidFill>
                  </a:tcPr>
                </a:tc>
                <a:tc>
                  <a:txBody>
                    <a:bodyPr/>
                    <a:lstStyle/>
                    <a:p>
                      <a:pPr algn="r" fontAlgn="ct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1"/>
                    </a:solidFill>
                  </a:tcPr>
                </a:tc>
                <a:tc>
                  <a:txBody>
                    <a:bodyPr/>
                    <a:lstStyle/>
                    <a:p>
                      <a:pPr algn="r" fontAlgn="b"/>
                      <a:r>
                        <a:rPr lang="it-IT" sz="1600" b="0" i="0" u="none" strike="noStrike" dirty="0">
                          <a:solidFill>
                            <a:srgbClr val="000000"/>
                          </a:solidFill>
                          <a:effectLst/>
                          <a:latin typeface="Calibri" panose="020F0502020204030204" pitchFamily="34" charset="0"/>
                        </a:rPr>
                        <a:t>81,4 </a:t>
                      </a:r>
                    </a:p>
                  </a:txBody>
                  <a:tcPr marL="9525" marR="9525" marT="9525" marB="0" anchor="ctr">
                    <a:solidFill>
                      <a:schemeClr val="bg2"/>
                    </a:solidFill>
                  </a:tcPr>
                </a:tc>
                <a:extLst>
                  <a:ext uri="{0D108BD9-81ED-4DB2-BD59-A6C34878D82A}">
                    <a16:rowId xmlns:a16="http://schemas.microsoft.com/office/drawing/2014/main" val="3894570843"/>
                  </a:ext>
                </a:extLst>
              </a:tr>
              <a:tr h="629632">
                <a:tc>
                  <a:txBody>
                    <a:bodyPr/>
                    <a:lstStyle/>
                    <a:p>
                      <a:pPr algn="l" fontAlgn="t"/>
                      <a:r>
                        <a:rPr lang="it-IT" sz="1600" u="none" strike="noStrike" dirty="0">
                          <a:effectLst/>
                        </a:rPr>
                        <a:t>Animazione territoriale (partecipazione CTA, progettazione partecipata e collaborazioni sul territorio)  </a:t>
                      </a: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1"/>
                    </a:solidFill>
                  </a:tcPr>
                </a:tc>
                <a:tc>
                  <a:txBody>
                    <a:bodyPr/>
                    <a:lstStyle/>
                    <a:p>
                      <a:pPr algn="r" fontAlgn="ctr"/>
                      <a:r>
                        <a:rPr lang="it-IT" sz="1600" u="none" strike="noStrike" dirty="0">
                          <a:effectLst/>
                        </a:rPr>
                        <a:t>7,9 </a:t>
                      </a:r>
                      <a:endParaRPr lang="it-IT" sz="1600" b="0" i="0" u="none" strike="noStrike" dirty="0">
                        <a:solidFill>
                          <a:srgbClr val="000000"/>
                        </a:solidFill>
                        <a:effectLst/>
                        <a:latin typeface="Calibri" panose="020F0502020204030204" pitchFamily="34" charset="0"/>
                      </a:endParaRPr>
                    </a:p>
                  </a:txBody>
                  <a:tcPr marL="8050" marR="8050" marT="8050" marB="0" anchor="ctr">
                    <a:noFill/>
                  </a:tcPr>
                </a:tc>
                <a:tc>
                  <a:txBody>
                    <a:bodyPr/>
                    <a:lstStyle/>
                    <a:p>
                      <a:pPr algn="r" fontAlgn="ctr"/>
                      <a:r>
                        <a:rPr lang="it-IT" sz="1600" u="none" strike="noStrike" dirty="0">
                          <a:effectLst/>
                        </a:rPr>
                        <a:t>18,2 </a:t>
                      </a: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1"/>
                    </a:solidFill>
                  </a:tcPr>
                </a:tc>
                <a:tc>
                  <a:txBody>
                    <a:bodyPr/>
                    <a:lstStyle/>
                    <a:p>
                      <a:pPr algn="r" fontAlgn="ctr"/>
                      <a:r>
                        <a:rPr lang="it-IT" sz="1600" u="none" strike="noStrike" dirty="0">
                          <a:effectLst/>
                        </a:rPr>
                        <a:t>50,2 </a:t>
                      </a:r>
                      <a:endParaRPr lang="it-IT" sz="1600" b="0" i="0" u="none" strike="noStrike" dirty="0">
                        <a:solidFill>
                          <a:srgbClr val="000000"/>
                        </a:solidFill>
                        <a:effectLst/>
                        <a:latin typeface="Calibri" panose="020F0502020204030204" pitchFamily="34" charset="0"/>
                      </a:endParaRPr>
                    </a:p>
                  </a:txBody>
                  <a:tcPr marL="8050" marR="8050" marT="8050" marB="0" anchor="ctr">
                    <a:lnR w="12700" cap="flat" cmpd="sng" algn="ctr">
                      <a:noFill/>
                      <a:prstDash val="solid"/>
                      <a:round/>
                      <a:headEnd type="none" w="med" len="med"/>
                      <a:tailEnd type="none" w="med" len="med"/>
                    </a:lnR>
                    <a:solidFill>
                      <a:schemeClr val="bg1"/>
                    </a:solidFill>
                  </a:tcPr>
                </a:tc>
                <a:tc>
                  <a:txBody>
                    <a:bodyPr/>
                    <a:lstStyle/>
                    <a:p>
                      <a:pPr algn="r" fontAlgn="ctr"/>
                      <a:r>
                        <a:rPr lang="it-IT" sz="1600" u="none" strike="noStrike" dirty="0">
                          <a:effectLst/>
                        </a:rPr>
                        <a:t>23,7 </a:t>
                      </a:r>
                      <a:endParaRPr lang="it-IT" sz="1600" b="0" i="0" u="none" strike="noStrike" dirty="0">
                        <a:solidFill>
                          <a:srgbClr val="000000"/>
                        </a:solidFill>
                        <a:effectLst/>
                        <a:latin typeface="Calibri" panose="020F0502020204030204" pitchFamily="34" charset="0"/>
                      </a:endParaRPr>
                    </a:p>
                  </a:txBody>
                  <a:tcPr marL="8050" marR="8050" marT="80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ctr"/>
                      <a:r>
                        <a:rPr lang="it-IT" sz="1600" u="none" strike="noStrike" dirty="0">
                          <a:effectLst/>
                        </a:rPr>
                        <a:t>100,0 </a:t>
                      </a:r>
                      <a:endParaRPr lang="it-IT" sz="1600" b="0" i="0" u="none" strike="noStrike" dirty="0">
                        <a:solidFill>
                          <a:srgbClr val="000000"/>
                        </a:solidFill>
                        <a:effectLst/>
                        <a:latin typeface="Calibri" panose="020F0502020204030204" pitchFamily="34" charset="0"/>
                      </a:endParaRPr>
                    </a:p>
                  </a:txBody>
                  <a:tcPr marL="8050" marR="8050" marT="8050" marB="0" anchor="ctr">
                    <a:lnL w="12700" cap="flat" cmpd="sng" algn="ctr">
                      <a:noFill/>
                      <a:prstDash val="solid"/>
                      <a:round/>
                      <a:headEnd type="none" w="med" len="med"/>
                      <a:tailEnd type="none" w="med" len="med"/>
                    </a:lnL>
                    <a:solidFill>
                      <a:schemeClr val="bg1"/>
                    </a:solidFill>
                  </a:tcPr>
                </a:tc>
                <a:tc>
                  <a:txBody>
                    <a:bodyPr/>
                    <a:lstStyle/>
                    <a:p>
                      <a:pPr algn="r" fontAlgn="ct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1"/>
                    </a:solidFill>
                  </a:tcPr>
                </a:tc>
                <a:tc>
                  <a:txBody>
                    <a:bodyPr/>
                    <a:lstStyle/>
                    <a:p>
                      <a:pPr algn="r" fontAlgn="b"/>
                      <a:r>
                        <a:rPr lang="it-IT" sz="1600" b="0" i="0" u="none" strike="noStrike" dirty="0">
                          <a:solidFill>
                            <a:srgbClr val="000000"/>
                          </a:solidFill>
                          <a:effectLst/>
                          <a:latin typeface="Calibri" panose="020F0502020204030204" pitchFamily="34" charset="0"/>
                        </a:rPr>
                        <a:t>73,9 </a:t>
                      </a:r>
                    </a:p>
                  </a:txBody>
                  <a:tcPr marL="9525" marR="9525" marT="9525" marB="0" anchor="ctr">
                    <a:solidFill>
                      <a:schemeClr val="bg1"/>
                    </a:solidFill>
                  </a:tcPr>
                </a:tc>
                <a:extLst>
                  <a:ext uri="{0D108BD9-81ED-4DB2-BD59-A6C34878D82A}">
                    <a16:rowId xmlns:a16="http://schemas.microsoft.com/office/drawing/2014/main" val="4158468030"/>
                  </a:ext>
                </a:extLst>
              </a:tr>
              <a:tr h="629632">
                <a:tc>
                  <a:txBody>
                    <a:bodyPr/>
                    <a:lstStyle/>
                    <a:p>
                      <a:pPr algn="l" fontAlgn="t"/>
                      <a:r>
                        <a:rPr lang="it-IT" sz="1600" u="none" strike="noStrike" dirty="0">
                          <a:effectLst/>
                        </a:rPr>
                        <a:t>Ricerca e documentazione (dati sul volontariato e studi sul terzo settore del FVG, manualistica, </a:t>
                      </a:r>
                      <a:r>
                        <a:rPr lang="it-IT" sz="1600" u="none" strike="noStrike" dirty="0" err="1">
                          <a:effectLst/>
                        </a:rPr>
                        <a:t>report,pubblicazione</a:t>
                      </a:r>
                      <a:r>
                        <a:rPr lang="it-IT" sz="1600" u="none" strike="noStrike" dirty="0">
                          <a:effectLst/>
                        </a:rPr>
                        <a:t> tematiche)  </a:t>
                      </a: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2"/>
                    </a:solidFill>
                  </a:tcPr>
                </a:tc>
                <a:tc>
                  <a:txBody>
                    <a:bodyPr/>
                    <a:lstStyle/>
                    <a:p>
                      <a:pPr algn="r" fontAlgn="ctr"/>
                      <a:r>
                        <a:rPr lang="it-IT" sz="1600" u="none" strike="noStrike" dirty="0">
                          <a:effectLst/>
                        </a:rPr>
                        <a:t>4,5 </a:t>
                      </a: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2"/>
                    </a:solidFill>
                  </a:tcPr>
                </a:tc>
                <a:tc>
                  <a:txBody>
                    <a:bodyPr/>
                    <a:lstStyle/>
                    <a:p>
                      <a:pPr algn="r" fontAlgn="ctr"/>
                      <a:r>
                        <a:rPr lang="it-IT" sz="1600" u="none" strike="noStrike" dirty="0">
                          <a:effectLst/>
                        </a:rPr>
                        <a:t>15,6 </a:t>
                      </a: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2"/>
                    </a:solidFill>
                  </a:tcPr>
                </a:tc>
                <a:tc>
                  <a:txBody>
                    <a:bodyPr/>
                    <a:lstStyle/>
                    <a:p>
                      <a:pPr algn="r" fontAlgn="ctr"/>
                      <a:r>
                        <a:rPr lang="it-IT" sz="1600" u="none" strike="noStrike" dirty="0">
                          <a:effectLst/>
                        </a:rPr>
                        <a:t>59,4 </a:t>
                      </a:r>
                      <a:endParaRPr lang="it-IT" sz="1600" b="0" i="0" u="none" strike="noStrike" dirty="0">
                        <a:solidFill>
                          <a:srgbClr val="000000"/>
                        </a:solidFill>
                        <a:effectLst/>
                        <a:latin typeface="Calibri" panose="020F0502020204030204" pitchFamily="34" charset="0"/>
                      </a:endParaRPr>
                    </a:p>
                  </a:txBody>
                  <a:tcPr marL="8050" marR="8050" marT="8050" marB="0" anchor="ctr">
                    <a:lnR w="12700" cap="flat" cmpd="sng" algn="ctr">
                      <a:noFill/>
                      <a:prstDash val="solid"/>
                      <a:round/>
                      <a:headEnd type="none" w="med" len="med"/>
                      <a:tailEnd type="none" w="med" len="med"/>
                    </a:lnR>
                    <a:solidFill>
                      <a:schemeClr val="bg2"/>
                    </a:solidFill>
                  </a:tcPr>
                </a:tc>
                <a:tc>
                  <a:txBody>
                    <a:bodyPr/>
                    <a:lstStyle/>
                    <a:p>
                      <a:pPr algn="r" fontAlgn="ctr"/>
                      <a:r>
                        <a:rPr lang="it-IT" sz="1600" u="none" strike="noStrike" dirty="0">
                          <a:effectLst/>
                        </a:rPr>
                        <a:t>20,5 </a:t>
                      </a:r>
                      <a:endParaRPr lang="it-IT" sz="1600" b="0" i="0" u="none" strike="noStrike" dirty="0">
                        <a:solidFill>
                          <a:srgbClr val="000000"/>
                        </a:solidFill>
                        <a:effectLst/>
                        <a:latin typeface="Calibri" panose="020F0502020204030204" pitchFamily="34" charset="0"/>
                      </a:endParaRPr>
                    </a:p>
                  </a:txBody>
                  <a:tcPr marL="8050" marR="8050" marT="80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it-IT" sz="1600" u="none" strike="noStrike" dirty="0">
                          <a:effectLst/>
                        </a:rPr>
                        <a:t>100,0 </a:t>
                      </a:r>
                      <a:endParaRPr lang="it-IT" sz="1600" b="0" i="0" u="none" strike="noStrike" dirty="0">
                        <a:solidFill>
                          <a:srgbClr val="000000"/>
                        </a:solidFill>
                        <a:effectLst/>
                        <a:latin typeface="Calibri" panose="020F0502020204030204" pitchFamily="34" charset="0"/>
                      </a:endParaRPr>
                    </a:p>
                  </a:txBody>
                  <a:tcPr marL="8050" marR="8050" marT="8050" marB="0" anchor="ctr">
                    <a:lnL w="12700" cap="flat" cmpd="sng" algn="ctr">
                      <a:noFill/>
                      <a:prstDash val="solid"/>
                      <a:round/>
                      <a:headEnd type="none" w="med" len="med"/>
                      <a:tailEnd type="none" w="med" len="med"/>
                    </a:lnL>
                    <a:solidFill>
                      <a:schemeClr val="bg2"/>
                    </a:solidFill>
                  </a:tcPr>
                </a:tc>
                <a:tc>
                  <a:txBody>
                    <a:bodyPr/>
                    <a:lstStyle/>
                    <a:p>
                      <a:pPr algn="r" fontAlgn="ct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1"/>
                    </a:solidFill>
                  </a:tcPr>
                </a:tc>
                <a:tc>
                  <a:txBody>
                    <a:bodyPr/>
                    <a:lstStyle/>
                    <a:p>
                      <a:pPr algn="r" fontAlgn="b"/>
                      <a:r>
                        <a:rPr lang="it-IT" sz="1600" b="0" i="0" u="none" strike="noStrike" dirty="0">
                          <a:solidFill>
                            <a:srgbClr val="000000"/>
                          </a:solidFill>
                          <a:effectLst/>
                          <a:latin typeface="Calibri" panose="020F0502020204030204" pitchFamily="34" charset="0"/>
                        </a:rPr>
                        <a:t>79,9 </a:t>
                      </a:r>
                    </a:p>
                  </a:txBody>
                  <a:tcPr marL="9525" marR="9525" marT="9525" marB="0" anchor="ctr">
                    <a:solidFill>
                      <a:schemeClr val="bg2"/>
                    </a:solidFill>
                  </a:tcPr>
                </a:tc>
                <a:extLst>
                  <a:ext uri="{0D108BD9-81ED-4DB2-BD59-A6C34878D82A}">
                    <a16:rowId xmlns:a16="http://schemas.microsoft.com/office/drawing/2014/main" val="380595870"/>
                  </a:ext>
                </a:extLst>
              </a:tr>
            </a:tbl>
          </a:graphicData>
        </a:graphic>
      </p:graphicFrame>
    </p:spTree>
    <p:extLst>
      <p:ext uri="{BB962C8B-B14F-4D97-AF65-F5344CB8AC3E}">
        <p14:creationId xmlns:p14="http://schemas.microsoft.com/office/powerpoint/2010/main" val="35811271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asellaDiTesto 9">
            <a:extLst>
              <a:ext uri="{FF2B5EF4-FFF2-40B4-BE49-F238E27FC236}">
                <a16:creationId xmlns:a16="http://schemas.microsoft.com/office/drawing/2014/main" id="{724BCE82-2A41-4F5C-8465-DC549725AB2C}"/>
              </a:ext>
            </a:extLst>
          </p:cNvPr>
          <p:cNvSpPr txBox="1"/>
          <p:nvPr/>
        </p:nvSpPr>
        <p:spPr>
          <a:xfrm>
            <a:off x="2638723" y="364011"/>
            <a:ext cx="7063409" cy="646331"/>
          </a:xfrm>
          <a:prstGeom prst="rect">
            <a:avLst/>
          </a:prstGeom>
          <a:noFill/>
        </p:spPr>
        <p:txBody>
          <a:bodyPr wrap="square">
            <a:spAutoFit/>
          </a:bodyPr>
          <a:lstStyle/>
          <a:p>
            <a:pPr algn="ctr" fontAlgn="b">
              <a:spcBef>
                <a:spcPts val="0"/>
              </a:spcBef>
              <a:spcAft>
                <a:spcPts val="0"/>
              </a:spcAft>
            </a:pPr>
            <a:r>
              <a:rPr lang="it-IT" b="1" dirty="0">
                <a:solidFill>
                  <a:schemeClr val="accent2"/>
                </a:solidFill>
              </a:rPr>
              <a:t>«Molto soddisfatto» dei servizi utilizzati </a:t>
            </a:r>
          </a:p>
          <a:p>
            <a:pPr algn="ctr" fontAlgn="b">
              <a:spcBef>
                <a:spcPts val="0"/>
              </a:spcBef>
              <a:spcAft>
                <a:spcPts val="0"/>
              </a:spcAft>
            </a:pPr>
            <a:r>
              <a:rPr lang="it-IT" sz="1400" b="1" dirty="0">
                <a:solidFill>
                  <a:schemeClr val="accent2"/>
                </a:solidFill>
              </a:rPr>
              <a:t>Incrocio </a:t>
            </a:r>
            <a:r>
              <a:rPr lang="it-IT" sz="1400" b="1" u="none" strike="noStrike" dirty="0">
                <a:solidFill>
                  <a:schemeClr val="accent2"/>
                </a:solidFill>
                <a:effectLst/>
              </a:rPr>
              <a:t>per ruolo, genere, forma di ETS </a:t>
            </a:r>
            <a:r>
              <a:rPr lang="it-IT" sz="1800" b="1" u="none" strike="noStrike" dirty="0">
                <a:solidFill>
                  <a:schemeClr val="accent2"/>
                </a:solidFill>
                <a:effectLst/>
              </a:rPr>
              <a:t> </a:t>
            </a:r>
            <a:r>
              <a:rPr lang="it-IT" sz="1600" b="1" u="none" strike="noStrike" dirty="0">
                <a:solidFill>
                  <a:schemeClr val="accent2"/>
                </a:solidFill>
                <a:effectLst/>
              </a:rPr>
              <a:t>val.  %   (N=da 221 a 440)</a:t>
            </a:r>
          </a:p>
        </p:txBody>
      </p:sp>
      <p:graphicFrame>
        <p:nvGraphicFramePr>
          <p:cNvPr id="3" name="Tabella 2">
            <a:extLst>
              <a:ext uri="{FF2B5EF4-FFF2-40B4-BE49-F238E27FC236}">
                <a16:creationId xmlns:a16="http://schemas.microsoft.com/office/drawing/2014/main" id="{941BA58F-E0E0-4E1D-B280-E2CB107F7F0E}"/>
              </a:ext>
            </a:extLst>
          </p:cNvPr>
          <p:cNvGraphicFramePr>
            <a:graphicFrameLocks noGrp="1"/>
          </p:cNvGraphicFramePr>
          <p:nvPr>
            <p:extLst>
              <p:ext uri="{D42A27DB-BD31-4B8C-83A1-F6EECF244321}">
                <p14:modId xmlns:p14="http://schemas.microsoft.com/office/powerpoint/2010/main" val="2630032599"/>
              </p:ext>
            </p:extLst>
          </p:nvPr>
        </p:nvGraphicFramePr>
        <p:xfrm>
          <a:off x="457200" y="1256008"/>
          <a:ext cx="11483163" cy="3805090"/>
        </p:xfrm>
        <a:graphic>
          <a:graphicData uri="http://schemas.openxmlformats.org/drawingml/2006/table">
            <a:tbl>
              <a:tblPr firstRow="1" bandRow="1">
                <a:tableStyleId>{5C22544A-7EE6-4342-B048-85BDC9FD1C3A}</a:tableStyleId>
              </a:tblPr>
              <a:tblGrid>
                <a:gridCol w="3700130">
                  <a:extLst>
                    <a:ext uri="{9D8B030D-6E8A-4147-A177-3AD203B41FA5}">
                      <a16:colId xmlns:a16="http://schemas.microsoft.com/office/drawing/2014/main" val="1346065203"/>
                    </a:ext>
                  </a:extLst>
                </a:gridCol>
                <a:gridCol w="861237">
                  <a:extLst>
                    <a:ext uri="{9D8B030D-6E8A-4147-A177-3AD203B41FA5}">
                      <a16:colId xmlns:a16="http://schemas.microsoft.com/office/drawing/2014/main" val="1883032523"/>
                    </a:ext>
                  </a:extLst>
                </a:gridCol>
                <a:gridCol w="478466">
                  <a:extLst>
                    <a:ext uri="{9D8B030D-6E8A-4147-A177-3AD203B41FA5}">
                      <a16:colId xmlns:a16="http://schemas.microsoft.com/office/drawing/2014/main" val="2503840450"/>
                    </a:ext>
                  </a:extLst>
                </a:gridCol>
                <a:gridCol w="1031358">
                  <a:extLst>
                    <a:ext uri="{9D8B030D-6E8A-4147-A177-3AD203B41FA5}">
                      <a16:colId xmlns:a16="http://schemas.microsoft.com/office/drawing/2014/main" val="1103228834"/>
                    </a:ext>
                  </a:extLst>
                </a:gridCol>
                <a:gridCol w="1267188">
                  <a:extLst>
                    <a:ext uri="{9D8B030D-6E8A-4147-A177-3AD203B41FA5}">
                      <a16:colId xmlns:a16="http://schemas.microsoft.com/office/drawing/2014/main" val="1643648532"/>
                    </a:ext>
                  </a:extLst>
                </a:gridCol>
                <a:gridCol w="380144">
                  <a:extLst>
                    <a:ext uri="{9D8B030D-6E8A-4147-A177-3AD203B41FA5}">
                      <a16:colId xmlns:a16="http://schemas.microsoft.com/office/drawing/2014/main" val="2107594680"/>
                    </a:ext>
                  </a:extLst>
                </a:gridCol>
                <a:gridCol w="760285">
                  <a:extLst>
                    <a:ext uri="{9D8B030D-6E8A-4147-A177-3AD203B41FA5}">
                      <a16:colId xmlns:a16="http://schemas.microsoft.com/office/drawing/2014/main" val="2144815162"/>
                    </a:ext>
                  </a:extLst>
                </a:gridCol>
                <a:gridCol w="711235">
                  <a:extLst>
                    <a:ext uri="{9D8B030D-6E8A-4147-A177-3AD203B41FA5}">
                      <a16:colId xmlns:a16="http://schemas.microsoft.com/office/drawing/2014/main" val="2892923273"/>
                    </a:ext>
                  </a:extLst>
                </a:gridCol>
                <a:gridCol w="478244">
                  <a:extLst>
                    <a:ext uri="{9D8B030D-6E8A-4147-A177-3AD203B41FA5}">
                      <a16:colId xmlns:a16="http://schemas.microsoft.com/office/drawing/2014/main" val="3633674658"/>
                    </a:ext>
                  </a:extLst>
                </a:gridCol>
                <a:gridCol w="956489">
                  <a:extLst>
                    <a:ext uri="{9D8B030D-6E8A-4147-A177-3AD203B41FA5}">
                      <a16:colId xmlns:a16="http://schemas.microsoft.com/office/drawing/2014/main" val="3889183088"/>
                    </a:ext>
                  </a:extLst>
                </a:gridCol>
                <a:gridCol w="858387">
                  <a:extLst>
                    <a:ext uri="{9D8B030D-6E8A-4147-A177-3AD203B41FA5}">
                      <a16:colId xmlns:a16="http://schemas.microsoft.com/office/drawing/2014/main" val="2834693891"/>
                    </a:ext>
                  </a:extLst>
                </a:gridCol>
              </a:tblGrid>
              <a:tr h="497921">
                <a:tc>
                  <a:txBody>
                    <a:bodyPr/>
                    <a:lstStyle/>
                    <a:p>
                      <a:pPr algn="l" fontAlgn="b"/>
                      <a:endParaRPr lang="it-IT" sz="1600" b="1" i="0" u="none" strike="noStrike" dirty="0">
                        <a:solidFill>
                          <a:srgbClr val="000000"/>
                        </a:solidFill>
                        <a:effectLst/>
                        <a:latin typeface="Calibri" panose="020F0502020204030204" pitchFamily="34" charset="0"/>
                      </a:endParaRPr>
                    </a:p>
                  </a:txBody>
                  <a:tcPr marL="8050" marR="8050" marT="8050" marB="0" anchor="ctr">
                    <a:solidFill>
                      <a:schemeClr val="bg2">
                        <a:lumMod val="75000"/>
                      </a:schemeClr>
                    </a:solidFill>
                  </a:tcPr>
                </a:tc>
                <a:tc>
                  <a:txBody>
                    <a:bodyPr/>
                    <a:lstStyle/>
                    <a:p>
                      <a:pPr algn="ctr" fontAlgn="b"/>
                      <a:r>
                        <a:rPr lang="it-IT" sz="1600" b="1" u="none" strike="noStrike" dirty="0">
                          <a:solidFill>
                            <a:schemeClr val="bg1"/>
                          </a:solidFill>
                          <a:effectLst/>
                        </a:rPr>
                        <a:t>Molto</a:t>
                      </a:r>
                      <a:endParaRPr lang="it-IT" sz="1600" b="1" i="0" u="none" strike="noStrike" dirty="0">
                        <a:solidFill>
                          <a:schemeClr val="bg1"/>
                        </a:solidFill>
                        <a:effectLst/>
                        <a:latin typeface="Calibri" panose="020F0502020204030204" pitchFamily="34" charset="0"/>
                      </a:endParaRPr>
                    </a:p>
                  </a:txBody>
                  <a:tcPr marL="8050" marR="8050" marT="8050" marB="0" anchor="ctr">
                    <a:solidFill>
                      <a:schemeClr val="bg2">
                        <a:lumMod val="75000"/>
                      </a:schemeClr>
                    </a:solidFill>
                  </a:tcPr>
                </a:tc>
                <a:tc>
                  <a:txBody>
                    <a:bodyPr/>
                    <a:lstStyle/>
                    <a:p>
                      <a:pPr algn="ctr" fontAlgn="b"/>
                      <a:endParaRPr lang="it-IT" sz="1600" b="1" i="0" u="none" strike="noStrike" dirty="0">
                        <a:solidFill>
                          <a:schemeClr val="bg1"/>
                        </a:solidFill>
                        <a:effectLst/>
                        <a:latin typeface="Calibri" panose="020F0502020204030204" pitchFamily="34" charset="0"/>
                      </a:endParaRPr>
                    </a:p>
                  </a:txBody>
                  <a:tcPr marL="8050" marR="8050" marT="8050" marB="0" anchor="ctr">
                    <a:solidFill>
                      <a:schemeClr val="bg1"/>
                    </a:solidFill>
                  </a:tcPr>
                </a:tc>
                <a:tc>
                  <a:txBody>
                    <a:bodyPr/>
                    <a:lstStyle/>
                    <a:p>
                      <a:pPr algn="ctr" fontAlgn="b"/>
                      <a:r>
                        <a:rPr lang="it-IT" sz="1600" b="1" i="0" u="none" strike="noStrike" dirty="0">
                          <a:solidFill>
                            <a:schemeClr val="bg1"/>
                          </a:solidFill>
                          <a:effectLst/>
                          <a:latin typeface="Calibri" panose="020F0502020204030204" pitchFamily="34" charset="0"/>
                        </a:rPr>
                        <a:t>Presidenti</a:t>
                      </a:r>
                    </a:p>
                  </a:txBody>
                  <a:tcPr marL="8050" marR="8050" marT="8050" marB="0" anchor="ctr">
                    <a:lnR w="12700" cap="flat" cmpd="sng" algn="ctr">
                      <a:noFill/>
                      <a:prstDash val="solid"/>
                      <a:round/>
                      <a:headEnd type="none" w="med" len="med"/>
                      <a:tailEnd type="none" w="med" len="med"/>
                    </a:lnR>
                    <a:solidFill>
                      <a:schemeClr val="accent6"/>
                    </a:solidFill>
                  </a:tcPr>
                </a:tc>
                <a:tc>
                  <a:txBody>
                    <a:bodyPr/>
                    <a:lstStyle/>
                    <a:p>
                      <a:pPr algn="ctr" fontAlgn="b"/>
                      <a:r>
                        <a:rPr lang="it-IT" sz="1600" b="1" i="0" u="none" strike="noStrike" dirty="0">
                          <a:solidFill>
                            <a:schemeClr val="bg1"/>
                          </a:solidFill>
                          <a:effectLst/>
                          <a:latin typeface="Calibri" panose="020F0502020204030204" pitchFamily="34" charset="0"/>
                        </a:rPr>
                        <a:t>Non presidenti</a:t>
                      </a:r>
                    </a:p>
                  </a:txBody>
                  <a:tcPr marL="8050" marR="8050" marT="80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6"/>
                    </a:solidFill>
                  </a:tcPr>
                </a:tc>
                <a:tc>
                  <a:txBody>
                    <a:bodyPr/>
                    <a:lstStyle/>
                    <a:p>
                      <a:pPr algn="ctr" fontAlgn="b"/>
                      <a:endParaRPr lang="it-IT" sz="1600" b="1" i="0" u="none" strike="noStrike" dirty="0">
                        <a:solidFill>
                          <a:schemeClr val="bg1"/>
                        </a:solidFill>
                        <a:effectLst/>
                        <a:latin typeface="Calibri" panose="020F0502020204030204" pitchFamily="34" charset="0"/>
                      </a:endParaRPr>
                    </a:p>
                  </a:txBody>
                  <a:tcPr marL="8050" marR="8050" marT="8050" marB="0" anchor="ctr">
                    <a:lnL w="12700" cap="flat" cmpd="sng" algn="ctr">
                      <a:noFill/>
                      <a:prstDash val="solid"/>
                      <a:round/>
                      <a:headEnd type="none" w="med" len="med"/>
                      <a:tailEnd type="none" w="med" len="med"/>
                    </a:lnL>
                    <a:noFill/>
                  </a:tcPr>
                </a:tc>
                <a:tc>
                  <a:txBody>
                    <a:bodyPr/>
                    <a:lstStyle/>
                    <a:p>
                      <a:pPr algn="ctr" fontAlgn="b"/>
                      <a:r>
                        <a:rPr lang="it-IT" sz="1600" b="1" i="0" u="none" strike="noStrike" dirty="0">
                          <a:solidFill>
                            <a:schemeClr val="bg1"/>
                          </a:solidFill>
                          <a:effectLst/>
                          <a:latin typeface="Calibri" panose="020F0502020204030204" pitchFamily="34" charset="0"/>
                        </a:rPr>
                        <a:t>M</a:t>
                      </a:r>
                    </a:p>
                  </a:txBody>
                  <a:tcPr marL="8050" marR="8050" marT="8050" marB="0" anchor="ctr">
                    <a:solidFill>
                      <a:schemeClr val="accent5"/>
                    </a:solidFill>
                  </a:tcPr>
                </a:tc>
                <a:tc>
                  <a:txBody>
                    <a:bodyPr/>
                    <a:lstStyle/>
                    <a:p>
                      <a:pPr algn="ctr" fontAlgn="b"/>
                      <a:r>
                        <a:rPr lang="it-IT" sz="1600" b="1" i="0" u="none" strike="noStrike" dirty="0">
                          <a:solidFill>
                            <a:schemeClr val="bg1"/>
                          </a:solidFill>
                          <a:effectLst/>
                          <a:latin typeface="Calibri" panose="020F0502020204030204" pitchFamily="34" charset="0"/>
                        </a:rPr>
                        <a:t>F</a:t>
                      </a:r>
                    </a:p>
                  </a:txBody>
                  <a:tcPr marL="8050" marR="8050" marT="8050" marB="0" anchor="ctr">
                    <a:solidFill>
                      <a:schemeClr val="accent5"/>
                    </a:solidFill>
                  </a:tcPr>
                </a:tc>
                <a:tc>
                  <a:txBody>
                    <a:bodyPr/>
                    <a:lstStyle/>
                    <a:p>
                      <a:pPr algn="ctr" fontAlgn="b"/>
                      <a:endParaRPr lang="it-IT" sz="1600" b="1" i="0" u="none" strike="noStrike" dirty="0">
                        <a:solidFill>
                          <a:schemeClr val="bg1"/>
                        </a:solidFill>
                        <a:effectLst/>
                        <a:latin typeface="Calibri" panose="020F0502020204030204" pitchFamily="34" charset="0"/>
                      </a:endParaRPr>
                    </a:p>
                  </a:txBody>
                  <a:tcPr marL="8050" marR="8050" marT="8050" marB="0" anchor="ctr">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it-IT" sz="1600" b="1" i="0" u="none" strike="noStrike" dirty="0">
                          <a:solidFill>
                            <a:schemeClr val="bg1"/>
                          </a:solidFill>
                          <a:effectLst/>
                          <a:latin typeface="Calibri" panose="020F0502020204030204" pitchFamily="34" charset="0"/>
                        </a:rPr>
                        <a:t>APS</a:t>
                      </a:r>
                    </a:p>
                  </a:txBody>
                  <a:tcPr marL="8050" marR="8050" marT="8050" marB="0" anchor="ctr">
                    <a:solidFill>
                      <a:schemeClr val="accent2"/>
                    </a:solidFill>
                  </a:tcPr>
                </a:tc>
                <a:tc>
                  <a:txBody>
                    <a:bodyPr/>
                    <a:lstStyle/>
                    <a:p>
                      <a:pPr algn="ctr" fontAlgn="b"/>
                      <a:r>
                        <a:rPr lang="it-IT" sz="1600" b="1" i="0" u="none" strike="noStrike" dirty="0">
                          <a:solidFill>
                            <a:schemeClr val="bg1"/>
                          </a:solidFill>
                          <a:effectLst/>
                          <a:latin typeface="Calibri" panose="020F0502020204030204" pitchFamily="34" charset="0"/>
                        </a:rPr>
                        <a:t>ODV</a:t>
                      </a:r>
                    </a:p>
                  </a:txBody>
                  <a:tcPr marL="8050" marR="8050" marT="8050" marB="0" anchor="ctr">
                    <a:solidFill>
                      <a:schemeClr val="accent2"/>
                    </a:solidFill>
                  </a:tcPr>
                </a:tc>
                <a:extLst>
                  <a:ext uri="{0D108BD9-81ED-4DB2-BD59-A6C34878D82A}">
                    <a16:rowId xmlns:a16="http://schemas.microsoft.com/office/drawing/2014/main" val="410309859"/>
                  </a:ext>
                </a:extLst>
              </a:tr>
              <a:tr h="508530">
                <a:tc>
                  <a:txBody>
                    <a:bodyPr/>
                    <a:lstStyle/>
                    <a:p>
                      <a:pPr algn="l" fontAlgn="t"/>
                      <a:r>
                        <a:rPr lang="it-IT" sz="1600" u="none" strike="noStrike" dirty="0">
                          <a:effectLst/>
                        </a:rPr>
                        <a:t>Consulenza</a:t>
                      </a: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2"/>
                    </a:solidFill>
                  </a:tcPr>
                </a:tc>
                <a:tc>
                  <a:txBody>
                    <a:bodyPr/>
                    <a:lstStyle/>
                    <a:p>
                      <a:pPr algn="r" fontAlgn="ctr"/>
                      <a:r>
                        <a:rPr lang="it-IT" sz="1600" u="none" strike="noStrike" dirty="0">
                          <a:effectLst/>
                        </a:rPr>
                        <a:t>46,6 </a:t>
                      </a: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2"/>
                    </a:solidFill>
                  </a:tcPr>
                </a:tc>
                <a:tc>
                  <a:txBody>
                    <a:bodyPr/>
                    <a:lstStyle/>
                    <a:p>
                      <a:pPr algn="r" fontAlgn="ct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1"/>
                    </a:solidFill>
                  </a:tcPr>
                </a:tc>
                <a:tc>
                  <a:txBody>
                    <a:bodyPr/>
                    <a:lstStyle/>
                    <a:p>
                      <a:pPr algn="r" fontAlgn="ctr"/>
                      <a:r>
                        <a:rPr lang="it-IT" sz="1600" b="0" i="0" u="none" strike="noStrike" dirty="0">
                          <a:solidFill>
                            <a:srgbClr val="000000"/>
                          </a:solidFill>
                          <a:effectLst/>
                          <a:latin typeface="Calibri" panose="020F0502020204030204" pitchFamily="34" charset="0"/>
                        </a:rPr>
                        <a:t>52,5</a:t>
                      </a:r>
                    </a:p>
                  </a:txBody>
                  <a:tcPr marL="8050" marR="8050" marT="8050" marB="0" anchor="ctr">
                    <a:lnR w="12700" cap="flat" cmpd="sng" algn="ctr">
                      <a:noFill/>
                      <a:prstDash val="solid"/>
                      <a:round/>
                      <a:headEnd type="none" w="med" len="med"/>
                      <a:tailEnd type="none" w="med" len="med"/>
                    </a:lnR>
                    <a:solidFill>
                      <a:schemeClr val="accent6">
                        <a:lumMod val="20000"/>
                        <a:lumOff val="80000"/>
                      </a:schemeClr>
                    </a:solidFill>
                  </a:tcPr>
                </a:tc>
                <a:tc>
                  <a:txBody>
                    <a:bodyPr/>
                    <a:lstStyle/>
                    <a:p>
                      <a:pPr algn="r" fontAlgn="ctr"/>
                      <a:r>
                        <a:rPr lang="it-IT" sz="1600" b="0" i="0" u="none" strike="noStrike" dirty="0">
                          <a:solidFill>
                            <a:srgbClr val="000000"/>
                          </a:solidFill>
                          <a:effectLst/>
                          <a:latin typeface="Calibri" panose="020F0502020204030204" pitchFamily="34" charset="0"/>
                        </a:rPr>
                        <a:t>40,4</a:t>
                      </a:r>
                    </a:p>
                  </a:txBody>
                  <a:tcPr marL="8050" marR="8050" marT="80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r" fontAlgn="ctr"/>
                      <a:endParaRPr lang="it-IT" sz="1600" b="0" i="0" u="none" strike="noStrike" dirty="0">
                        <a:solidFill>
                          <a:srgbClr val="000000"/>
                        </a:solidFill>
                        <a:effectLst/>
                        <a:latin typeface="Calibri" panose="020F0502020204030204" pitchFamily="34" charset="0"/>
                      </a:endParaRPr>
                    </a:p>
                  </a:txBody>
                  <a:tcPr marL="8050" marR="8050" marT="8050" marB="0" anchor="ctr">
                    <a:lnL w="12700" cap="flat" cmpd="sng" algn="ctr">
                      <a:noFill/>
                      <a:prstDash val="solid"/>
                      <a:round/>
                      <a:headEnd type="none" w="med" len="med"/>
                      <a:tailEnd type="none" w="med" len="med"/>
                    </a:lnL>
                    <a:noFill/>
                  </a:tcPr>
                </a:tc>
                <a:tc>
                  <a:txBody>
                    <a:bodyPr/>
                    <a:lstStyle/>
                    <a:p>
                      <a:pPr algn="r" fontAlgn="ctr"/>
                      <a:r>
                        <a:rPr lang="it-IT" sz="1600" b="0" i="0" u="none" strike="noStrike" dirty="0">
                          <a:solidFill>
                            <a:srgbClr val="000000"/>
                          </a:solidFill>
                          <a:effectLst/>
                          <a:latin typeface="Calibri" panose="020F0502020204030204" pitchFamily="34" charset="0"/>
                        </a:rPr>
                        <a:t>50,3</a:t>
                      </a:r>
                    </a:p>
                  </a:txBody>
                  <a:tcPr marL="8050" marR="8050" marT="8050" marB="0" anchor="ctr">
                    <a:solidFill>
                      <a:schemeClr val="accent1">
                        <a:lumMod val="20000"/>
                        <a:lumOff val="80000"/>
                      </a:schemeClr>
                    </a:solidFill>
                  </a:tcPr>
                </a:tc>
                <a:tc>
                  <a:txBody>
                    <a:bodyPr/>
                    <a:lstStyle/>
                    <a:p>
                      <a:pPr algn="r" fontAlgn="ctr"/>
                      <a:r>
                        <a:rPr lang="it-IT" sz="1600" b="0" i="0" u="none" strike="noStrike" dirty="0">
                          <a:solidFill>
                            <a:srgbClr val="000000"/>
                          </a:solidFill>
                          <a:effectLst/>
                          <a:latin typeface="Calibri" panose="020F0502020204030204" pitchFamily="34" charset="0"/>
                        </a:rPr>
                        <a:t>47,3</a:t>
                      </a:r>
                    </a:p>
                  </a:txBody>
                  <a:tcPr marL="8050" marR="8050" marT="8050" marB="0" anchor="ctr">
                    <a:solidFill>
                      <a:schemeClr val="accent1">
                        <a:lumMod val="20000"/>
                        <a:lumOff val="80000"/>
                      </a:schemeClr>
                    </a:solidFill>
                  </a:tcPr>
                </a:tc>
                <a:tc>
                  <a:txBody>
                    <a:bodyPr/>
                    <a:lstStyle/>
                    <a:p>
                      <a:pPr algn="r" fontAlgn="ct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1"/>
                    </a:solidFill>
                  </a:tcPr>
                </a:tc>
                <a:tc>
                  <a:txBody>
                    <a:bodyPr/>
                    <a:lstStyle/>
                    <a:p>
                      <a:pPr algn="r" fontAlgn="ctr"/>
                      <a:r>
                        <a:rPr lang="it-IT" sz="1600" b="0" i="0" u="none" strike="noStrike" dirty="0">
                          <a:solidFill>
                            <a:srgbClr val="000000"/>
                          </a:solidFill>
                          <a:effectLst/>
                          <a:latin typeface="Calibri" panose="020F0502020204030204" pitchFamily="34" charset="0"/>
                        </a:rPr>
                        <a:t>46,7</a:t>
                      </a:r>
                    </a:p>
                  </a:txBody>
                  <a:tcPr marL="8050" marR="8050" marT="8050" marB="0" anchor="ctr">
                    <a:solidFill>
                      <a:schemeClr val="accent2">
                        <a:lumMod val="20000"/>
                        <a:lumOff val="80000"/>
                      </a:schemeClr>
                    </a:solidFill>
                  </a:tcPr>
                </a:tc>
                <a:tc>
                  <a:txBody>
                    <a:bodyPr/>
                    <a:lstStyle/>
                    <a:p>
                      <a:pPr algn="r" fontAlgn="b"/>
                      <a:r>
                        <a:rPr lang="it-IT" sz="1600" b="0" i="0" u="none" strike="noStrike" dirty="0">
                          <a:solidFill>
                            <a:srgbClr val="000000"/>
                          </a:solidFill>
                          <a:effectLst/>
                          <a:latin typeface="Calibri" panose="020F0502020204030204" pitchFamily="34" charset="0"/>
                        </a:rPr>
                        <a:t>51,9</a:t>
                      </a:r>
                    </a:p>
                  </a:txBody>
                  <a:tcPr marL="9525" marR="9525" marT="9525" marB="0" anchor="ctr">
                    <a:solidFill>
                      <a:schemeClr val="accent2">
                        <a:lumMod val="20000"/>
                        <a:lumOff val="80000"/>
                      </a:schemeClr>
                    </a:solidFill>
                  </a:tcPr>
                </a:tc>
                <a:extLst>
                  <a:ext uri="{0D108BD9-81ED-4DB2-BD59-A6C34878D82A}">
                    <a16:rowId xmlns:a16="http://schemas.microsoft.com/office/drawing/2014/main" val="55154206"/>
                  </a:ext>
                </a:extLst>
              </a:tr>
              <a:tr h="254485">
                <a:tc>
                  <a:txBody>
                    <a:bodyPr/>
                    <a:lstStyle/>
                    <a:p>
                      <a:pPr algn="l" fontAlgn="t"/>
                      <a:r>
                        <a:rPr lang="it-IT" sz="1600" u="none" strike="noStrike" dirty="0">
                          <a:effectLst/>
                        </a:rPr>
                        <a:t>Formazione </a:t>
                      </a: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1"/>
                    </a:solidFill>
                  </a:tcPr>
                </a:tc>
                <a:tc>
                  <a:txBody>
                    <a:bodyPr/>
                    <a:lstStyle/>
                    <a:p>
                      <a:pPr algn="r" fontAlgn="ctr"/>
                      <a:r>
                        <a:rPr lang="it-IT" sz="1600" u="none" strike="noStrike" dirty="0">
                          <a:effectLst/>
                        </a:rPr>
                        <a:t>41,7 </a:t>
                      </a: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1"/>
                    </a:solidFill>
                  </a:tcPr>
                </a:tc>
                <a:tc>
                  <a:txBody>
                    <a:bodyPr/>
                    <a:lstStyle/>
                    <a:p>
                      <a:pPr algn="r" fontAlgn="ct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1"/>
                    </a:solidFill>
                  </a:tcPr>
                </a:tc>
                <a:tc>
                  <a:txBody>
                    <a:bodyPr/>
                    <a:lstStyle/>
                    <a:p>
                      <a:pPr algn="r" fontAlgn="ctr"/>
                      <a:r>
                        <a:rPr lang="it-IT" sz="1600" b="0" i="0" u="none" strike="noStrike">
                          <a:solidFill>
                            <a:srgbClr val="000000"/>
                          </a:solidFill>
                          <a:effectLst/>
                          <a:latin typeface="Calibri" panose="020F0502020204030204" pitchFamily="34" charset="0"/>
                        </a:rPr>
                        <a:t>41,3</a:t>
                      </a:r>
                      <a:endParaRPr lang="it-IT" sz="1600" b="0" i="0" u="none" strike="noStrike" dirty="0">
                        <a:solidFill>
                          <a:srgbClr val="000000"/>
                        </a:solidFill>
                        <a:effectLst/>
                        <a:latin typeface="Calibri" panose="020F0502020204030204" pitchFamily="34" charset="0"/>
                      </a:endParaRPr>
                    </a:p>
                  </a:txBody>
                  <a:tcPr marL="8050" marR="8050" marT="8050" marB="0" anchor="ctr">
                    <a:lnR w="12700" cap="flat" cmpd="sng" algn="ctr">
                      <a:noFill/>
                      <a:prstDash val="solid"/>
                      <a:round/>
                      <a:headEnd type="none" w="med" len="med"/>
                      <a:tailEnd type="none" w="med" len="med"/>
                    </a:lnR>
                    <a:solidFill>
                      <a:schemeClr val="bg1"/>
                    </a:solidFill>
                  </a:tcPr>
                </a:tc>
                <a:tc>
                  <a:txBody>
                    <a:bodyPr/>
                    <a:lstStyle/>
                    <a:p>
                      <a:pPr algn="r" fontAlgn="ctr"/>
                      <a:r>
                        <a:rPr lang="it-IT" sz="1600" b="0" i="0" u="none" strike="noStrike" dirty="0">
                          <a:solidFill>
                            <a:srgbClr val="000000"/>
                          </a:solidFill>
                          <a:effectLst/>
                          <a:latin typeface="Calibri" panose="020F0502020204030204" pitchFamily="34" charset="0"/>
                        </a:rPr>
                        <a:t>42,1</a:t>
                      </a:r>
                    </a:p>
                  </a:txBody>
                  <a:tcPr marL="8050" marR="8050" marT="80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ctr"/>
                      <a:endParaRPr lang="it-IT" sz="1600" b="0" i="0" u="none" strike="noStrike" dirty="0">
                        <a:solidFill>
                          <a:srgbClr val="000000"/>
                        </a:solidFill>
                        <a:effectLst/>
                        <a:latin typeface="Calibri" panose="020F0502020204030204" pitchFamily="34" charset="0"/>
                      </a:endParaRPr>
                    </a:p>
                  </a:txBody>
                  <a:tcPr marL="8050" marR="8050" marT="8050" marB="0" anchor="ctr">
                    <a:lnL w="12700" cap="flat" cmpd="sng" algn="ctr">
                      <a:noFill/>
                      <a:prstDash val="solid"/>
                      <a:round/>
                      <a:headEnd type="none" w="med" len="med"/>
                      <a:tailEnd type="none" w="med" len="med"/>
                    </a:lnL>
                    <a:noFill/>
                  </a:tcPr>
                </a:tc>
                <a:tc>
                  <a:txBody>
                    <a:bodyPr/>
                    <a:lstStyle/>
                    <a:p>
                      <a:pPr algn="r" fontAlgn="ctr"/>
                      <a:r>
                        <a:rPr lang="it-IT" sz="1600" b="0" i="0" u="none" strike="noStrike" dirty="0">
                          <a:solidFill>
                            <a:srgbClr val="000000"/>
                          </a:solidFill>
                          <a:effectLst/>
                          <a:latin typeface="Calibri" panose="020F0502020204030204" pitchFamily="34" charset="0"/>
                        </a:rPr>
                        <a:t>36,9</a:t>
                      </a:r>
                    </a:p>
                  </a:txBody>
                  <a:tcPr marL="8050" marR="8050" marT="8050" marB="0" anchor="ctr">
                    <a:solidFill>
                      <a:schemeClr val="bg1"/>
                    </a:solidFill>
                  </a:tcPr>
                </a:tc>
                <a:tc>
                  <a:txBody>
                    <a:bodyPr/>
                    <a:lstStyle/>
                    <a:p>
                      <a:pPr algn="r" fontAlgn="ctr"/>
                      <a:r>
                        <a:rPr lang="it-IT" sz="1600" b="0" i="0" u="none" strike="noStrike" dirty="0">
                          <a:solidFill>
                            <a:srgbClr val="000000"/>
                          </a:solidFill>
                          <a:effectLst/>
                          <a:latin typeface="Calibri" panose="020F0502020204030204" pitchFamily="34" charset="0"/>
                        </a:rPr>
                        <a:t>45,4</a:t>
                      </a:r>
                    </a:p>
                  </a:txBody>
                  <a:tcPr marL="8050" marR="8050" marT="8050" marB="0" anchor="ctr">
                    <a:solidFill>
                      <a:schemeClr val="bg1"/>
                    </a:solidFill>
                  </a:tcPr>
                </a:tc>
                <a:tc>
                  <a:txBody>
                    <a:bodyPr/>
                    <a:lstStyle/>
                    <a:p>
                      <a:pPr algn="r" fontAlgn="ct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1"/>
                    </a:solidFill>
                  </a:tcPr>
                </a:tc>
                <a:tc>
                  <a:txBody>
                    <a:bodyPr/>
                    <a:lstStyle/>
                    <a:p>
                      <a:pPr algn="r" fontAlgn="ctr"/>
                      <a:r>
                        <a:rPr lang="it-IT" sz="1600" b="0" i="0" u="none" strike="noStrike" dirty="0">
                          <a:solidFill>
                            <a:srgbClr val="000000"/>
                          </a:solidFill>
                          <a:effectLst/>
                          <a:latin typeface="Calibri" panose="020F0502020204030204" pitchFamily="34" charset="0"/>
                        </a:rPr>
                        <a:t>42,4</a:t>
                      </a:r>
                    </a:p>
                  </a:txBody>
                  <a:tcPr marL="8050" marR="8050" marT="8050" marB="0" anchor="ctr">
                    <a:solidFill>
                      <a:schemeClr val="bg1"/>
                    </a:solidFill>
                  </a:tcPr>
                </a:tc>
                <a:tc>
                  <a:txBody>
                    <a:bodyPr/>
                    <a:lstStyle/>
                    <a:p>
                      <a:pPr algn="r" fontAlgn="b"/>
                      <a:r>
                        <a:rPr lang="it-IT" sz="1600" b="0" i="0" u="none" strike="noStrike" dirty="0">
                          <a:solidFill>
                            <a:srgbClr val="000000"/>
                          </a:solidFill>
                          <a:effectLst/>
                          <a:latin typeface="Calibri" panose="020F0502020204030204" pitchFamily="34" charset="0"/>
                        </a:rPr>
                        <a:t>42,1</a:t>
                      </a:r>
                    </a:p>
                  </a:txBody>
                  <a:tcPr marL="9525" marR="9525" marT="9525" marB="0" anchor="ctr">
                    <a:solidFill>
                      <a:schemeClr val="bg1"/>
                    </a:solidFill>
                  </a:tcPr>
                </a:tc>
                <a:extLst>
                  <a:ext uri="{0D108BD9-81ED-4DB2-BD59-A6C34878D82A}">
                    <a16:rowId xmlns:a16="http://schemas.microsoft.com/office/drawing/2014/main" val="2987915498"/>
                  </a:ext>
                </a:extLst>
              </a:tr>
              <a:tr h="497921">
                <a:tc>
                  <a:txBody>
                    <a:bodyPr/>
                    <a:lstStyle/>
                    <a:p>
                      <a:pPr algn="l" fontAlgn="t"/>
                      <a:r>
                        <a:rPr lang="it-IT" sz="1600" u="none" strike="noStrike" dirty="0">
                          <a:effectLst/>
                        </a:rPr>
                        <a:t>Supporto tecnico logistico</a:t>
                      </a: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2"/>
                    </a:solidFill>
                  </a:tcPr>
                </a:tc>
                <a:tc>
                  <a:txBody>
                    <a:bodyPr/>
                    <a:lstStyle/>
                    <a:p>
                      <a:pPr algn="r" fontAlgn="ctr"/>
                      <a:r>
                        <a:rPr lang="it-IT" sz="1600" u="none" strike="noStrike" dirty="0">
                          <a:effectLst/>
                        </a:rPr>
                        <a:t>38,8 </a:t>
                      </a: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2"/>
                    </a:solidFill>
                  </a:tcPr>
                </a:tc>
                <a:tc>
                  <a:txBody>
                    <a:bodyPr/>
                    <a:lstStyle/>
                    <a:p>
                      <a:pPr algn="r" fontAlgn="ct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1"/>
                    </a:solidFill>
                  </a:tcPr>
                </a:tc>
                <a:tc>
                  <a:txBody>
                    <a:bodyPr/>
                    <a:lstStyle/>
                    <a:p>
                      <a:pPr algn="r" fontAlgn="ctr"/>
                      <a:r>
                        <a:rPr lang="it-IT" sz="1600" b="0" i="0" u="none" strike="noStrike">
                          <a:solidFill>
                            <a:srgbClr val="000000"/>
                          </a:solidFill>
                          <a:effectLst/>
                          <a:latin typeface="Calibri" panose="020F0502020204030204" pitchFamily="34" charset="0"/>
                        </a:rPr>
                        <a:t>38,8</a:t>
                      </a:r>
                      <a:endParaRPr lang="it-IT" sz="1600" b="0" i="0" u="none" strike="noStrike" dirty="0">
                        <a:solidFill>
                          <a:srgbClr val="000000"/>
                        </a:solidFill>
                        <a:effectLst/>
                        <a:latin typeface="Calibri" panose="020F0502020204030204" pitchFamily="34" charset="0"/>
                      </a:endParaRPr>
                    </a:p>
                  </a:txBody>
                  <a:tcPr marL="8050" marR="8050" marT="8050" marB="0" anchor="ctr">
                    <a:lnR w="12700" cap="flat" cmpd="sng" algn="ctr">
                      <a:noFill/>
                      <a:prstDash val="solid"/>
                      <a:round/>
                      <a:headEnd type="none" w="med" len="med"/>
                      <a:tailEnd type="none" w="med" len="med"/>
                    </a:lnR>
                    <a:solidFill>
                      <a:schemeClr val="accent6">
                        <a:lumMod val="20000"/>
                        <a:lumOff val="80000"/>
                      </a:schemeClr>
                    </a:solidFill>
                  </a:tcPr>
                </a:tc>
                <a:tc>
                  <a:txBody>
                    <a:bodyPr/>
                    <a:lstStyle/>
                    <a:p>
                      <a:pPr algn="r" fontAlgn="ctr"/>
                      <a:r>
                        <a:rPr lang="it-IT" sz="1600" b="0" i="0" u="none" strike="noStrike" dirty="0">
                          <a:solidFill>
                            <a:srgbClr val="000000"/>
                          </a:solidFill>
                          <a:effectLst/>
                          <a:latin typeface="Calibri" panose="020F0502020204030204" pitchFamily="34" charset="0"/>
                        </a:rPr>
                        <a:t>39,1</a:t>
                      </a:r>
                    </a:p>
                  </a:txBody>
                  <a:tcPr marL="8050" marR="8050" marT="80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r" fontAlgn="ctr"/>
                      <a:endParaRPr lang="it-IT" sz="1600" b="0" i="0" u="none" strike="noStrike" dirty="0">
                        <a:solidFill>
                          <a:srgbClr val="000000"/>
                        </a:solidFill>
                        <a:effectLst/>
                        <a:latin typeface="Calibri" panose="020F0502020204030204" pitchFamily="34" charset="0"/>
                      </a:endParaRPr>
                    </a:p>
                  </a:txBody>
                  <a:tcPr marL="8050" marR="8050" marT="8050" marB="0" anchor="ctr">
                    <a:lnL w="12700" cap="flat" cmpd="sng" algn="ctr">
                      <a:noFill/>
                      <a:prstDash val="solid"/>
                      <a:round/>
                      <a:headEnd type="none" w="med" len="med"/>
                      <a:tailEnd type="none" w="med" len="med"/>
                    </a:lnL>
                    <a:noFill/>
                  </a:tcPr>
                </a:tc>
                <a:tc>
                  <a:txBody>
                    <a:bodyPr/>
                    <a:lstStyle/>
                    <a:p>
                      <a:pPr algn="r" fontAlgn="ctr"/>
                      <a:r>
                        <a:rPr lang="it-IT" sz="1600" b="0" i="0" u="none" strike="noStrike" dirty="0">
                          <a:solidFill>
                            <a:srgbClr val="000000"/>
                          </a:solidFill>
                          <a:effectLst/>
                          <a:latin typeface="Calibri" panose="020F0502020204030204" pitchFamily="34" charset="0"/>
                        </a:rPr>
                        <a:t>40,0</a:t>
                      </a:r>
                    </a:p>
                  </a:txBody>
                  <a:tcPr marL="8050" marR="8050" marT="8050" marB="0" anchor="ctr">
                    <a:solidFill>
                      <a:schemeClr val="accent1">
                        <a:lumMod val="20000"/>
                        <a:lumOff val="80000"/>
                      </a:schemeClr>
                    </a:solidFill>
                  </a:tcPr>
                </a:tc>
                <a:tc>
                  <a:txBody>
                    <a:bodyPr/>
                    <a:lstStyle/>
                    <a:p>
                      <a:pPr algn="r" fontAlgn="ctr"/>
                      <a:r>
                        <a:rPr lang="it-IT" sz="1600" b="0" i="0" u="none" strike="noStrike" dirty="0">
                          <a:solidFill>
                            <a:srgbClr val="000000"/>
                          </a:solidFill>
                          <a:effectLst/>
                          <a:latin typeface="Calibri" panose="020F0502020204030204" pitchFamily="34" charset="0"/>
                        </a:rPr>
                        <a:t>40,6</a:t>
                      </a:r>
                    </a:p>
                  </a:txBody>
                  <a:tcPr marL="8050" marR="8050" marT="8050" marB="0" anchor="ctr">
                    <a:solidFill>
                      <a:schemeClr val="accent1">
                        <a:lumMod val="20000"/>
                        <a:lumOff val="80000"/>
                      </a:schemeClr>
                    </a:solidFill>
                  </a:tcPr>
                </a:tc>
                <a:tc>
                  <a:txBody>
                    <a:bodyPr/>
                    <a:lstStyle/>
                    <a:p>
                      <a:pPr algn="r" fontAlgn="ct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1"/>
                    </a:solidFill>
                  </a:tcPr>
                </a:tc>
                <a:tc>
                  <a:txBody>
                    <a:bodyPr/>
                    <a:lstStyle/>
                    <a:p>
                      <a:pPr algn="r" fontAlgn="ctr"/>
                      <a:r>
                        <a:rPr lang="it-IT" sz="1600" b="0" i="0" u="none" strike="noStrike" dirty="0">
                          <a:solidFill>
                            <a:srgbClr val="000000"/>
                          </a:solidFill>
                          <a:effectLst/>
                          <a:latin typeface="Calibri" panose="020F0502020204030204" pitchFamily="34" charset="0"/>
                        </a:rPr>
                        <a:t>35,0</a:t>
                      </a:r>
                    </a:p>
                  </a:txBody>
                  <a:tcPr marL="8050" marR="8050" marT="8050" marB="0" anchor="ctr">
                    <a:solidFill>
                      <a:schemeClr val="accent2">
                        <a:lumMod val="20000"/>
                        <a:lumOff val="80000"/>
                      </a:schemeClr>
                    </a:solidFill>
                  </a:tcPr>
                </a:tc>
                <a:tc>
                  <a:txBody>
                    <a:bodyPr/>
                    <a:lstStyle/>
                    <a:p>
                      <a:pPr algn="r" fontAlgn="b"/>
                      <a:r>
                        <a:rPr lang="it-IT" sz="1600" b="0" i="0" u="none" strike="noStrike" dirty="0">
                          <a:solidFill>
                            <a:srgbClr val="000000"/>
                          </a:solidFill>
                          <a:effectLst/>
                          <a:latin typeface="Calibri" panose="020F0502020204030204" pitchFamily="34" charset="0"/>
                        </a:rPr>
                        <a:t>44,1</a:t>
                      </a:r>
                    </a:p>
                  </a:txBody>
                  <a:tcPr marL="9525" marR="9525" marT="9525" marB="0" anchor="ctr">
                    <a:solidFill>
                      <a:schemeClr val="accent2">
                        <a:lumMod val="20000"/>
                        <a:lumOff val="80000"/>
                      </a:schemeClr>
                    </a:solidFill>
                  </a:tcPr>
                </a:tc>
                <a:extLst>
                  <a:ext uri="{0D108BD9-81ED-4DB2-BD59-A6C34878D82A}">
                    <a16:rowId xmlns:a16="http://schemas.microsoft.com/office/drawing/2014/main" val="3765131496"/>
                  </a:ext>
                </a:extLst>
              </a:tr>
              <a:tr h="366192">
                <a:tc>
                  <a:txBody>
                    <a:bodyPr/>
                    <a:lstStyle/>
                    <a:p>
                      <a:pPr algn="l" fontAlgn="t"/>
                      <a:r>
                        <a:rPr lang="it-IT" sz="1600" u="none" strike="noStrike" dirty="0">
                          <a:effectLst/>
                        </a:rPr>
                        <a:t>Informazione e comunicazione</a:t>
                      </a: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1"/>
                    </a:solidFill>
                  </a:tcPr>
                </a:tc>
                <a:tc>
                  <a:txBody>
                    <a:bodyPr/>
                    <a:lstStyle/>
                    <a:p>
                      <a:pPr algn="r" fontAlgn="ctr"/>
                      <a:r>
                        <a:rPr lang="it-IT" sz="1600" u="none" strike="noStrike" dirty="0">
                          <a:effectLst/>
                        </a:rPr>
                        <a:t>36,4 </a:t>
                      </a: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1"/>
                    </a:solidFill>
                  </a:tcPr>
                </a:tc>
                <a:tc>
                  <a:txBody>
                    <a:bodyPr/>
                    <a:lstStyle/>
                    <a:p>
                      <a:pPr algn="r" fontAlgn="ct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1"/>
                    </a:solidFill>
                  </a:tcPr>
                </a:tc>
                <a:tc>
                  <a:txBody>
                    <a:bodyPr/>
                    <a:lstStyle/>
                    <a:p>
                      <a:pPr algn="r" fontAlgn="ctr"/>
                      <a:r>
                        <a:rPr lang="it-IT" sz="1600" b="0" i="0" u="none" strike="noStrike" dirty="0">
                          <a:solidFill>
                            <a:srgbClr val="000000"/>
                          </a:solidFill>
                          <a:effectLst/>
                          <a:latin typeface="Calibri" panose="020F0502020204030204" pitchFamily="34" charset="0"/>
                        </a:rPr>
                        <a:t>39,6</a:t>
                      </a:r>
                    </a:p>
                  </a:txBody>
                  <a:tcPr marL="8050" marR="8050" marT="8050" marB="0" anchor="ctr">
                    <a:lnR w="12700" cap="flat" cmpd="sng" algn="ctr">
                      <a:noFill/>
                      <a:prstDash val="solid"/>
                      <a:round/>
                      <a:headEnd type="none" w="med" len="med"/>
                      <a:tailEnd type="none" w="med" len="med"/>
                    </a:lnR>
                    <a:solidFill>
                      <a:schemeClr val="bg1"/>
                    </a:solidFill>
                  </a:tcPr>
                </a:tc>
                <a:tc>
                  <a:txBody>
                    <a:bodyPr/>
                    <a:lstStyle/>
                    <a:p>
                      <a:pPr algn="r" fontAlgn="ctr"/>
                      <a:r>
                        <a:rPr lang="it-IT" sz="1600" b="0" i="0" u="none" strike="noStrike" dirty="0">
                          <a:solidFill>
                            <a:srgbClr val="000000"/>
                          </a:solidFill>
                          <a:effectLst/>
                          <a:latin typeface="Calibri" panose="020F0502020204030204" pitchFamily="34" charset="0"/>
                        </a:rPr>
                        <a:t>33,0</a:t>
                      </a:r>
                    </a:p>
                  </a:txBody>
                  <a:tcPr marL="8050" marR="8050" marT="80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ctr"/>
                      <a:endParaRPr lang="it-IT" sz="1600" b="0" i="0" u="none" strike="noStrike" dirty="0">
                        <a:solidFill>
                          <a:srgbClr val="000000"/>
                        </a:solidFill>
                        <a:effectLst/>
                        <a:latin typeface="Calibri" panose="020F0502020204030204" pitchFamily="34" charset="0"/>
                      </a:endParaRPr>
                    </a:p>
                  </a:txBody>
                  <a:tcPr marL="8050" marR="8050" marT="8050" marB="0" anchor="ctr">
                    <a:lnL w="12700" cap="flat" cmpd="sng" algn="ctr">
                      <a:noFill/>
                      <a:prstDash val="solid"/>
                      <a:round/>
                      <a:headEnd type="none" w="med" len="med"/>
                      <a:tailEnd type="none" w="med" len="med"/>
                    </a:lnL>
                    <a:noFill/>
                  </a:tcPr>
                </a:tc>
                <a:tc>
                  <a:txBody>
                    <a:bodyPr/>
                    <a:lstStyle/>
                    <a:p>
                      <a:pPr algn="r" fontAlgn="ctr"/>
                      <a:r>
                        <a:rPr lang="it-IT" sz="1600" b="0" i="0" u="none" strike="noStrike" dirty="0">
                          <a:solidFill>
                            <a:srgbClr val="000000"/>
                          </a:solidFill>
                          <a:effectLst/>
                          <a:latin typeface="Calibri" panose="020F0502020204030204" pitchFamily="34" charset="0"/>
                        </a:rPr>
                        <a:t>37,7</a:t>
                      </a:r>
                    </a:p>
                  </a:txBody>
                  <a:tcPr marL="8050" marR="8050" marT="8050" marB="0" anchor="ctr">
                    <a:solidFill>
                      <a:schemeClr val="bg1"/>
                    </a:solidFill>
                  </a:tcPr>
                </a:tc>
                <a:tc>
                  <a:txBody>
                    <a:bodyPr/>
                    <a:lstStyle/>
                    <a:p>
                      <a:pPr algn="r" fontAlgn="ctr"/>
                      <a:r>
                        <a:rPr lang="it-IT" sz="1600" b="0" i="0" u="none" strike="noStrike" dirty="0">
                          <a:solidFill>
                            <a:srgbClr val="000000"/>
                          </a:solidFill>
                          <a:effectLst/>
                          <a:latin typeface="Calibri" panose="020F0502020204030204" pitchFamily="34" charset="0"/>
                        </a:rPr>
                        <a:t>37,1</a:t>
                      </a:r>
                    </a:p>
                  </a:txBody>
                  <a:tcPr marL="8050" marR="8050" marT="8050" marB="0" anchor="ctr">
                    <a:solidFill>
                      <a:schemeClr val="bg1"/>
                    </a:solidFill>
                  </a:tcPr>
                </a:tc>
                <a:tc>
                  <a:txBody>
                    <a:bodyPr/>
                    <a:lstStyle/>
                    <a:p>
                      <a:pPr algn="r" fontAlgn="ct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1"/>
                    </a:solidFill>
                  </a:tcPr>
                </a:tc>
                <a:tc>
                  <a:txBody>
                    <a:bodyPr/>
                    <a:lstStyle/>
                    <a:p>
                      <a:pPr algn="r" fontAlgn="ctr"/>
                      <a:r>
                        <a:rPr lang="it-IT" sz="1600" b="0" i="0" u="none" strike="noStrike" dirty="0">
                          <a:solidFill>
                            <a:srgbClr val="000000"/>
                          </a:solidFill>
                          <a:effectLst/>
                          <a:latin typeface="Calibri" panose="020F0502020204030204" pitchFamily="34" charset="0"/>
                        </a:rPr>
                        <a:t>35,1</a:t>
                      </a:r>
                    </a:p>
                  </a:txBody>
                  <a:tcPr marL="8050" marR="8050" marT="8050" marB="0" anchor="ctr">
                    <a:solidFill>
                      <a:schemeClr val="bg1"/>
                    </a:solidFill>
                  </a:tcPr>
                </a:tc>
                <a:tc>
                  <a:txBody>
                    <a:bodyPr/>
                    <a:lstStyle/>
                    <a:p>
                      <a:pPr algn="r" fontAlgn="b"/>
                      <a:r>
                        <a:rPr lang="it-IT" sz="1600" b="0" i="0" u="none" strike="noStrike" dirty="0">
                          <a:solidFill>
                            <a:srgbClr val="000000"/>
                          </a:solidFill>
                          <a:effectLst/>
                          <a:latin typeface="Calibri" panose="020F0502020204030204" pitchFamily="34" charset="0"/>
                        </a:rPr>
                        <a:t>39,1</a:t>
                      </a:r>
                    </a:p>
                  </a:txBody>
                  <a:tcPr marL="9525" marR="9525" marT="9525" marB="0" anchor="ctr">
                    <a:solidFill>
                      <a:schemeClr val="bg1"/>
                    </a:solidFill>
                  </a:tcPr>
                </a:tc>
                <a:extLst>
                  <a:ext uri="{0D108BD9-81ED-4DB2-BD59-A6C34878D82A}">
                    <a16:rowId xmlns:a16="http://schemas.microsoft.com/office/drawing/2014/main" val="3879017146"/>
                  </a:ext>
                </a:extLst>
              </a:tr>
              <a:tr h="544182">
                <a:tc>
                  <a:txBody>
                    <a:bodyPr/>
                    <a:lstStyle/>
                    <a:p>
                      <a:pPr algn="l" fontAlgn="t"/>
                      <a:r>
                        <a:rPr lang="it-IT" sz="1600" u="none" strike="noStrike" dirty="0">
                          <a:effectLst/>
                        </a:rPr>
                        <a:t>Promozione del volontariato</a:t>
                      </a: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2"/>
                    </a:solidFill>
                  </a:tcPr>
                </a:tc>
                <a:tc>
                  <a:txBody>
                    <a:bodyPr/>
                    <a:lstStyle/>
                    <a:p>
                      <a:pPr algn="r" fontAlgn="ctr"/>
                      <a:r>
                        <a:rPr lang="it-IT" sz="1600" u="none" strike="noStrike" dirty="0">
                          <a:effectLst/>
                        </a:rPr>
                        <a:t>24,4 </a:t>
                      </a: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2"/>
                    </a:solidFill>
                  </a:tcPr>
                </a:tc>
                <a:tc>
                  <a:txBody>
                    <a:bodyPr/>
                    <a:lstStyle/>
                    <a:p>
                      <a:pPr algn="r" fontAlgn="ct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1"/>
                    </a:solidFill>
                  </a:tcPr>
                </a:tc>
                <a:tc>
                  <a:txBody>
                    <a:bodyPr/>
                    <a:lstStyle/>
                    <a:p>
                      <a:pPr algn="r" fontAlgn="ctr"/>
                      <a:r>
                        <a:rPr lang="it-IT" sz="1600" b="0" i="0" u="none" strike="noStrike" dirty="0">
                          <a:solidFill>
                            <a:srgbClr val="000000"/>
                          </a:solidFill>
                          <a:effectLst/>
                          <a:latin typeface="Calibri" panose="020F0502020204030204" pitchFamily="34" charset="0"/>
                        </a:rPr>
                        <a:t>21,8</a:t>
                      </a:r>
                    </a:p>
                  </a:txBody>
                  <a:tcPr marL="8050" marR="8050" marT="8050" marB="0" anchor="ctr">
                    <a:lnR w="12700" cap="flat" cmpd="sng" algn="ctr">
                      <a:noFill/>
                      <a:prstDash val="solid"/>
                      <a:round/>
                      <a:headEnd type="none" w="med" len="med"/>
                      <a:tailEnd type="none" w="med" len="med"/>
                    </a:lnR>
                    <a:solidFill>
                      <a:schemeClr val="accent6">
                        <a:lumMod val="20000"/>
                        <a:lumOff val="80000"/>
                      </a:schemeClr>
                    </a:solidFill>
                  </a:tcPr>
                </a:tc>
                <a:tc>
                  <a:txBody>
                    <a:bodyPr/>
                    <a:lstStyle/>
                    <a:p>
                      <a:pPr algn="r" fontAlgn="ctr"/>
                      <a:r>
                        <a:rPr lang="it-IT" sz="1600" b="0" i="0" u="none" strike="noStrike" dirty="0">
                          <a:solidFill>
                            <a:srgbClr val="000000"/>
                          </a:solidFill>
                          <a:effectLst/>
                          <a:latin typeface="Calibri" panose="020F0502020204030204" pitchFamily="34" charset="0"/>
                        </a:rPr>
                        <a:t>27,8</a:t>
                      </a:r>
                    </a:p>
                  </a:txBody>
                  <a:tcPr marL="8050" marR="8050" marT="80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r" fontAlgn="ctr"/>
                      <a:endParaRPr lang="it-IT" sz="1600" b="0" i="0" u="none" strike="noStrike" dirty="0">
                        <a:solidFill>
                          <a:srgbClr val="000000"/>
                        </a:solidFill>
                        <a:effectLst/>
                        <a:latin typeface="Calibri" panose="020F0502020204030204" pitchFamily="34" charset="0"/>
                      </a:endParaRPr>
                    </a:p>
                  </a:txBody>
                  <a:tcPr marL="8050" marR="8050" marT="8050" marB="0" anchor="ctr">
                    <a:lnL w="12700" cap="flat" cmpd="sng" algn="ctr">
                      <a:noFill/>
                      <a:prstDash val="solid"/>
                      <a:round/>
                      <a:headEnd type="none" w="med" len="med"/>
                      <a:tailEnd type="none" w="med" len="med"/>
                    </a:lnL>
                    <a:noFill/>
                  </a:tcPr>
                </a:tc>
                <a:tc>
                  <a:txBody>
                    <a:bodyPr/>
                    <a:lstStyle/>
                    <a:p>
                      <a:pPr algn="r" fontAlgn="ctr"/>
                      <a:r>
                        <a:rPr lang="it-IT" sz="1600" b="0" i="0" u="none" strike="noStrike">
                          <a:solidFill>
                            <a:srgbClr val="000000"/>
                          </a:solidFill>
                          <a:effectLst/>
                          <a:latin typeface="Calibri" panose="020F0502020204030204" pitchFamily="34" charset="0"/>
                        </a:rPr>
                        <a:t>26,2</a:t>
                      </a: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accent1">
                        <a:lumMod val="20000"/>
                        <a:lumOff val="80000"/>
                      </a:schemeClr>
                    </a:solidFill>
                  </a:tcPr>
                </a:tc>
                <a:tc>
                  <a:txBody>
                    <a:bodyPr/>
                    <a:lstStyle/>
                    <a:p>
                      <a:pPr algn="r" fontAlgn="ctr"/>
                      <a:r>
                        <a:rPr lang="it-IT" sz="1600" b="0" i="0" u="none" strike="noStrike" dirty="0">
                          <a:solidFill>
                            <a:srgbClr val="000000"/>
                          </a:solidFill>
                          <a:effectLst/>
                          <a:latin typeface="Calibri" panose="020F0502020204030204" pitchFamily="34" charset="0"/>
                        </a:rPr>
                        <a:t>27,8</a:t>
                      </a:r>
                    </a:p>
                  </a:txBody>
                  <a:tcPr marL="8050" marR="8050" marT="8050" marB="0" anchor="ctr">
                    <a:solidFill>
                      <a:schemeClr val="accent1">
                        <a:lumMod val="20000"/>
                        <a:lumOff val="80000"/>
                      </a:schemeClr>
                    </a:solidFill>
                  </a:tcPr>
                </a:tc>
                <a:tc>
                  <a:txBody>
                    <a:bodyPr/>
                    <a:lstStyle/>
                    <a:p>
                      <a:pPr algn="r" fontAlgn="ct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1"/>
                    </a:solidFill>
                  </a:tcPr>
                </a:tc>
                <a:tc>
                  <a:txBody>
                    <a:bodyPr/>
                    <a:lstStyle/>
                    <a:p>
                      <a:pPr algn="r" fontAlgn="ctr"/>
                      <a:r>
                        <a:rPr lang="it-IT" sz="1600" b="0" i="0" u="none" strike="noStrike" dirty="0">
                          <a:solidFill>
                            <a:srgbClr val="000000"/>
                          </a:solidFill>
                          <a:effectLst/>
                          <a:latin typeface="Calibri" panose="020F0502020204030204" pitchFamily="34" charset="0"/>
                        </a:rPr>
                        <a:t>31,7</a:t>
                      </a:r>
                    </a:p>
                  </a:txBody>
                  <a:tcPr marL="8050" marR="8050" marT="8050" marB="0" anchor="ctr">
                    <a:solidFill>
                      <a:schemeClr val="accent2">
                        <a:lumMod val="20000"/>
                        <a:lumOff val="80000"/>
                      </a:schemeClr>
                    </a:solidFill>
                  </a:tcPr>
                </a:tc>
                <a:tc>
                  <a:txBody>
                    <a:bodyPr/>
                    <a:lstStyle/>
                    <a:p>
                      <a:pPr algn="r" fontAlgn="b"/>
                      <a:r>
                        <a:rPr lang="it-IT" sz="1600" b="0" i="0" u="none" strike="noStrike" dirty="0">
                          <a:solidFill>
                            <a:srgbClr val="000000"/>
                          </a:solidFill>
                          <a:effectLst/>
                          <a:latin typeface="Calibri" panose="020F0502020204030204" pitchFamily="34" charset="0"/>
                        </a:rPr>
                        <a:t>23,7</a:t>
                      </a:r>
                    </a:p>
                  </a:txBody>
                  <a:tcPr marL="9525" marR="9525" marT="9525" marB="0" anchor="ctr">
                    <a:solidFill>
                      <a:schemeClr val="accent2">
                        <a:lumMod val="20000"/>
                        <a:lumOff val="80000"/>
                      </a:schemeClr>
                    </a:solidFill>
                  </a:tcPr>
                </a:tc>
                <a:extLst>
                  <a:ext uri="{0D108BD9-81ED-4DB2-BD59-A6C34878D82A}">
                    <a16:rowId xmlns:a16="http://schemas.microsoft.com/office/drawing/2014/main" val="3894570843"/>
                  </a:ext>
                </a:extLst>
              </a:tr>
              <a:tr h="393021">
                <a:tc>
                  <a:txBody>
                    <a:bodyPr/>
                    <a:lstStyle/>
                    <a:p>
                      <a:pPr algn="l" fontAlgn="t"/>
                      <a:r>
                        <a:rPr lang="it-IT" sz="1600" u="none" strike="noStrike" dirty="0">
                          <a:effectLst/>
                        </a:rPr>
                        <a:t>Animazione territoriale</a:t>
                      </a: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1"/>
                    </a:solidFill>
                  </a:tcPr>
                </a:tc>
                <a:tc>
                  <a:txBody>
                    <a:bodyPr/>
                    <a:lstStyle/>
                    <a:p>
                      <a:pPr algn="r" fontAlgn="ctr"/>
                      <a:r>
                        <a:rPr lang="it-IT" sz="1600" u="none" strike="noStrike" dirty="0">
                          <a:effectLst/>
                        </a:rPr>
                        <a:t>23,7 </a:t>
                      </a: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1"/>
                    </a:solidFill>
                  </a:tcPr>
                </a:tc>
                <a:tc>
                  <a:txBody>
                    <a:bodyPr/>
                    <a:lstStyle/>
                    <a:p>
                      <a:pPr algn="r" fontAlgn="ct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1"/>
                    </a:solidFill>
                  </a:tcPr>
                </a:tc>
                <a:tc>
                  <a:txBody>
                    <a:bodyPr/>
                    <a:lstStyle/>
                    <a:p>
                      <a:pPr algn="r" fontAlgn="ctr"/>
                      <a:r>
                        <a:rPr lang="it-IT" sz="1600" b="0" i="0" u="none" strike="noStrike" dirty="0">
                          <a:solidFill>
                            <a:srgbClr val="000000"/>
                          </a:solidFill>
                          <a:effectLst/>
                          <a:latin typeface="Calibri" panose="020F0502020204030204" pitchFamily="34" charset="0"/>
                        </a:rPr>
                        <a:t>21,4</a:t>
                      </a:r>
                    </a:p>
                  </a:txBody>
                  <a:tcPr marL="8050" marR="8050" marT="8050" marB="0" anchor="ctr">
                    <a:lnR w="12700" cap="flat" cmpd="sng" algn="ctr">
                      <a:noFill/>
                      <a:prstDash val="solid"/>
                      <a:round/>
                      <a:headEnd type="none" w="med" len="med"/>
                      <a:tailEnd type="none" w="med" len="med"/>
                    </a:lnR>
                    <a:solidFill>
                      <a:schemeClr val="bg1"/>
                    </a:solidFill>
                  </a:tcPr>
                </a:tc>
                <a:tc>
                  <a:txBody>
                    <a:bodyPr/>
                    <a:lstStyle/>
                    <a:p>
                      <a:pPr algn="r" fontAlgn="ctr"/>
                      <a:r>
                        <a:rPr lang="it-IT" sz="1600" b="0" i="0" u="none" strike="noStrike" dirty="0">
                          <a:solidFill>
                            <a:srgbClr val="000000"/>
                          </a:solidFill>
                          <a:effectLst/>
                          <a:latin typeface="Calibri" panose="020F0502020204030204" pitchFamily="34" charset="0"/>
                        </a:rPr>
                        <a:t>26,7</a:t>
                      </a:r>
                    </a:p>
                  </a:txBody>
                  <a:tcPr marL="8050" marR="8050" marT="80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ctr"/>
                      <a:endParaRPr lang="it-IT" sz="1600" b="0" i="0" u="none" strike="noStrike" dirty="0">
                        <a:solidFill>
                          <a:srgbClr val="000000"/>
                        </a:solidFill>
                        <a:effectLst/>
                        <a:latin typeface="Calibri" panose="020F0502020204030204" pitchFamily="34" charset="0"/>
                      </a:endParaRPr>
                    </a:p>
                  </a:txBody>
                  <a:tcPr marL="8050" marR="8050" marT="8050" marB="0" anchor="ctr">
                    <a:lnL w="12700" cap="flat" cmpd="sng" algn="ctr">
                      <a:noFill/>
                      <a:prstDash val="solid"/>
                      <a:round/>
                      <a:headEnd type="none" w="med" len="med"/>
                      <a:tailEnd type="none" w="med" len="med"/>
                    </a:lnL>
                    <a:noFill/>
                  </a:tcPr>
                </a:tc>
                <a:tc>
                  <a:txBody>
                    <a:bodyPr/>
                    <a:lstStyle/>
                    <a:p>
                      <a:pPr algn="r" fontAlgn="ctr"/>
                      <a:r>
                        <a:rPr lang="it-IT" sz="1600" b="0" i="0" u="none" strike="noStrike" dirty="0">
                          <a:solidFill>
                            <a:srgbClr val="000000"/>
                          </a:solidFill>
                          <a:effectLst/>
                          <a:latin typeface="Calibri" panose="020F0502020204030204" pitchFamily="34" charset="0"/>
                        </a:rPr>
                        <a:t>22,2</a:t>
                      </a:r>
                    </a:p>
                  </a:txBody>
                  <a:tcPr marL="8050" marR="8050" marT="8050" marB="0" anchor="ctr">
                    <a:solidFill>
                      <a:schemeClr val="bg1"/>
                    </a:solidFill>
                  </a:tcPr>
                </a:tc>
                <a:tc>
                  <a:txBody>
                    <a:bodyPr/>
                    <a:lstStyle/>
                    <a:p>
                      <a:pPr algn="r" fontAlgn="ctr"/>
                      <a:r>
                        <a:rPr lang="it-IT" sz="1600" b="0" i="0" u="none" strike="noStrike" dirty="0">
                          <a:solidFill>
                            <a:srgbClr val="000000"/>
                          </a:solidFill>
                          <a:effectLst/>
                          <a:latin typeface="Calibri" panose="020F0502020204030204" pitchFamily="34" charset="0"/>
                        </a:rPr>
                        <a:t>28,9</a:t>
                      </a:r>
                    </a:p>
                  </a:txBody>
                  <a:tcPr marL="8050" marR="8050" marT="8050" marB="0" anchor="ctr">
                    <a:solidFill>
                      <a:schemeClr val="bg1"/>
                    </a:solidFill>
                  </a:tcPr>
                </a:tc>
                <a:tc>
                  <a:txBody>
                    <a:bodyPr/>
                    <a:lstStyle/>
                    <a:p>
                      <a:pPr algn="r" fontAlgn="ct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1"/>
                    </a:solidFill>
                  </a:tcPr>
                </a:tc>
                <a:tc>
                  <a:txBody>
                    <a:bodyPr/>
                    <a:lstStyle/>
                    <a:p>
                      <a:pPr algn="r" fontAlgn="ctr"/>
                      <a:r>
                        <a:rPr lang="it-IT" sz="1600" b="0" i="0" u="none" strike="noStrike" dirty="0">
                          <a:solidFill>
                            <a:srgbClr val="000000"/>
                          </a:solidFill>
                          <a:effectLst/>
                          <a:latin typeface="Calibri" panose="020F0502020204030204" pitchFamily="34" charset="0"/>
                        </a:rPr>
                        <a:t>23,7</a:t>
                      </a:r>
                    </a:p>
                  </a:txBody>
                  <a:tcPr marL="8050" marR="8050" marT="8050" marB="0" anchor="ctr">
                    <a:solidFill>
                      <a:schemeClr val="bg1"/>
                    </a:solidFill>
                  </a:tcPr>
                </a:tc>
                <a:tc>
                  <a:txBody>
                    <a:bodyPr/>
                    <a:lstStyle/>
                    <a:p>
                      <a:pPr algn="r" fontAlgn="b"/>
                      <a:r>
                        <a:rPr lang="it-IT" sz="1600" b="0" i="0" u="none" strike="noStrike" dirty="0">
                          <a:solidFill>
                            <a:srgbClr val="000000"/>
                          </a:solidFill>
                          <a:effectLst/>
                          <a:latin typeface="Calibri" panose="020F0502020204030204" pitchFamily="34" charset="0"/>
                        </a:rPr>
                        <a:t>26,1</a:t>
                      </a:r>
                    </a:p>
                  </a:txBody>
                  <a:tcPr marL="9525" marR="9525" marT="9525" marB="0" anchor="ctr">
                    <a:solidFill>
                      <a:schemeClr val="bg1"/>
                    </a:solidFill>
                  </a:tcPr>
                </a:tc>
                <a:extLst>
                  <a:ext uri="{0D108BD9-81ED-4DB2-BD59-A6C34878D82A}">
                    <a16:rowId xmlns:a16="http://schemas.microsoft.com/office/drawing/2014/main" val="4158468030"/>
                  </a:ext>
                </a:extLst>
              </a:tr>
              <a:tr h="742838">
                <a:tc>
                  <a:txBody>
                    <a:bodyPr/>
                    <a:lstStyle/>
                    <a:p>
                      <a:pPr algn="l" fontAlgn="t"/>
                      <a:r>
                        <a:rPr lang="it-IT" sz="1600" u="none" strike="noStrike" dirty="0">
                          <a:effectLst/>
                        </a:rPr>
                        <a:t>Ricerca e documentazione</a:t>
                      </a: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2"/>
                    </a:solidFill>
                  </a:tcPr>
                </a:tc>
                <a:tc>
                  <a:txBody>
                    <a:bodyPr/>
                    <a:lstStyle/>
                    <a:p>
                      <a:pPr algn="r" fontAlgn="ctr"/>
                      <a:r>
                        <a:rPr lang="it-IT" sz="1600" u="none" strike="noStrike" dirty="0">
                          <a:effectLst/>
                        </a:rPr>
                        <a:t>20,5 </a:t>
                      </a: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2"/>
                    </a:solidFill>
                  </a:tcPr>
                </a:tc>
                <a:tc>
                  <a:txBody>
                    <a:bodyPr/>
                    <a:lstStyle/>
                    <a:p>
                      <a:pPr algn="r" fontAlgn="ct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1"/>
                    </a:solidFill>
                  </a:tcPr>
                </a:tc>
                <a:tc>
                  <a:txBody>
                    <a:bodyPr/>
                    <a:lstStyle/>
                    <a:p>
                      <a:pPr algn="r" fontAlgn="ctr"/>
                      <a:r>
                        <a:rPr lang="it-IT" sz="1600" b="0" i="0" u="none" strike="noStrike">
                          <a:solidFill>
                            <a:srgbClr val="000000"/>
                          </a:solidFill>
                          <a:effectLst/>
                          <a:latin typeface="Calibri" panose="020F0502020204030204" pitchFamily="34" charset="0"/>
                        </a:rPr>
                        <a:t>20,4</a:t>
                      </a:r>
                      <a:endParaRPr lang="it-IT" sz="1600" b="0" i="0" u="none" strike="noStrike" dirty="0">
                        <a:solidFill>
                          <a:srgbClr val="000000"/>
                        </a:solidFill>
                        <a:effectLst/>
                        <a:latin typeface="Calibri" panose="020F0502020204030204" pitchFamily="34" charset="0"/>
                      </a:endParaRPr>
                    </a:p>
                  </a:txBody>
                  <a:tcPr marL="8050" marR="8050" marT="8050" marB="0" anchor="ctr">
                    <a:lnR w="12700" cap="flat" cmpd="sng" algn="ctr">
                      <a:noFill/>
                      <a:prstDash val="solid"/>
                      <a:round/>
                      <a:headEnd type="none" w="med" len="med"/>
                      <a:tailEnd type="none" w="med" len="med"/>
                    </a:lnR>
                    <a:solidFill>
                      <a:schemeClr val="accent6">
                        <a:lumMod val="20000"/>
                        <a:lumOff val="80000"/>
                      </a:schemeClr>
                    </a:solidFill>
                  </a:tcPr>
                </a:tc>
                <a:tc>
                  <a:txBody>
                    <a:bodyPr/>
                    <a:lstStyle/>
                    <a:p>
                      <a:pPr algn="r" fontAlgn="ctr"/>
                      <a:r>
                        <a:rPr lang="it-IT" sz="1600" b="0" i="0" u="none" strike="noStrike" dirty="0">
                          <a:solidFill>
                            <a:srgbClr val="000000"/>
                          </a:solidFill>
                          <a:effectLst/>
                          <a:latin typeface="Calibri" panose="020F0502020204030204" pitchFamily="34" charset="0"/>
                        </a:rPr>
                        <a:t>20,6</a:t>
                      </a:r>
                    </a:p>
                  </a:txBody>
                  <a:tcPr marL="8050" marR="8050" marT="80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r" fontAlgn="ctr"/>
                      <a:endParaRPr lang="it-IT" sz="1600" b="0" i="0" u="none" strike="noStrike" dirty="0">
                        <a:solidFill>
                          <a:srgbClr val="000000"/>
                        </a:solidFill>
                        <a:effectLst/>
                        <a:latin typeface="Calibri" panose="020F0502020204030204" pitchFamily="34" charset="0"/>
                      </a:endParaRPr>
                    </a:p>
                  </a:txBody>
                  <a:tcPr marL="8050" marR="8050" marT="8050" marB="0" anchor="ctr">
                    <a:lnL w="12700" cap="flat" cmpd="sng" algn="ctr">
                      <a:noFill/>
                      <a:prstDash val="solid"/>
                      <a:round/>
                      <a:headEnd type="none" w="med" len="med"/>
                      <a:tailEnd type="none" w="med" len="med"/>
                    </a:lnL>
                    <a:noFill/>
                  </a:tcPr>
                </a:tc>
                <a:tc>
                  <a:txBody>
                    <a:bodyPr/>
                    <a:lstStyle/>
                    <a:p>
                      <a:pPr algn="r" fontAlgn="ctr"/>
                      <a:r>
                        <a:rPr lang="it-IT" sz="1600" b="0" i="0" u="none" strike="noStrike" dirty="0">
                          <a:solidFill>
                            <a:srgbClr val="000000"/>
                          </a:solidFill>
                          <a:effectLst/>
                          <a:latin typeface="Calibri" panose="020F0502020204030204" pitchFamily="34" charset="0"/>
                        </a:rPr>
                        <a:t>20,0</a:t>
                      </a:r>
                    </a:p>
                  </a:txBody>
                  <a:tcPr marL="8050" marR="8050" marT="8050" marB="0" anchor="ctr">
                    <a:solidFill>
                      <a:schemeClr val="accent1">
                        <a:lumMod val="20000"/>
                        <a:lumOff val="80000"/>
                      </a:schemeClr>
                    </a:solidFill>
                  </a:tcPr>
                </a:tc>
                <a:tc>
                  <a:txBody>
                    <a:bodyPr/>
                    <a:lstStyle/>
                    <a:p>
                      <a:pPr algn="r" fontAlgn="ctr"/>
                      <a:r>
                        <a:rPr lang="it-IT" sz="1600" b="0" i="0" u="none" strike="noStrike" dirty="0">
                          <a:solidFill>
                            <a:srgbClr val="000000"/>
                          </a:solidFill>
                          <a:effectLst/>
                          <a:latin typeface="Calibri" panose="020F0502020204030204" pitchFamily="34" charset="0"/>
                        </a:rPr>
                        <a:t>22,7</a:t>
                      </a:r>
                    </a:p>
                  </a:txBody>
                  <a:tcPr marL="8050" marR="8050" marT="8050" marB="0" anchor="ctr">
                    <a:solidFill>
                      <a:schemeClr val="accent1">
                        <a:lumMod val="20000"/>
                        <a:lumOff val="80000"/>
                      </a:schemeClr>
                    </a:solidFill>
                  </a:tcPr>
                </a:tc>
                <a:tc>
                  <a:txBody>
                    <a:bodyPr/>
                    <a:lstStyle/>
                    <a:p>
                      <a:pPr algn="r" fontAlgn="ctr"/>
                      <a:endParaRPr lang="it-IT" sz="1600" b="0" i="0" u="none" strike="noStrike" dirty="0">
                        <a:solidFill>
                          <a:srgbClr val="000000"/>
                        </a:solidFill>
                        <a:effectLst/>
                        <a:latin typeface="Calibri" panose="020F0502020204030204" pitchFamily="34" charset="0"/>
                      </a:endParaRPr>
                    </a:p>
                  </a:txBody>
                  <a:tcPr marL="8050" marR="8050" marT="8050" marB="0" anchor="ctr">
                    <a:solidFill>
                      <a:schemeClr val="bg1"/>
                    </a:solidFill>
                  </a:tcPr>
                </a:tc>
                <a:tc>
                  <a:txBody>
                    <a:bodyPr/>
                    <a:lstStyle/>
                    <a:p>
                      <a:pPr algn="r" fontAlgn="ctr"/>
                      <a:r>
                        <a:rPr lang="it-IT" sz="1600" b="0" i="0" u="none" strike="noStrike" dirty="0">
                          <a:solidFill>
                            <a:srgbClr val="000000"/>
                          </a:solidFill>
                          <a:effectLst/>
                          <a:latin typeface="Calibri" panose="020F0502020204030204" pitchFamily="34" charset="0"/>
                        </a:rPr>
                        <a:t>16,5</a:t>
                      </a:r>
                    </a:p>
                  </a:txBody>
                  <a:tcPr marL="8050" marR="8050" marT="8050" marB="0" anchor="ctr">
                    <a:solidFill>
                      <a:schemeClr val="accent2">
                        <a:lumMod val="20000"/>
                        <a:lumOff val="80000"/>
                      </a:schemeClr>
                    </a:solidFill>
                  </a:tcPr>
                </a:tc>
                <a:tc>
                  <a:txBody>
                    <a:bodyPr/>
                    <a:lstStyle/>
                    <a:p>
                      <a:pPr algn="r" fontAlgn="b"/>
                      <a:r>
                        <a:rPr lang="it-IT" sz="1600" b="0" i="0" u="none" strike="noStrike" dirty="0">
                          <a:solidFill>
                            <a:srgbClr val="000000"/>
                          </a:solidFill>
                          <a:effectLst/>
                          <a:latin typeface="Calibri" panose="020F0502020204030204" pitchFamily="34" charset="0"/>
                        </a:rPr>
                        <a:t>23,6</a:t>
                      </a:r>
                    </a:p>
                  </a:txBody>
                  <a:tcPr marL="9525" marR="9525" marT="9525" marB="0" anchor="ctr">
                    <a:solidFill>
                      <a:schemeClr val="accent2">
                        <a:lumMod val="20000"/>
                        <a:lumOff val="80000"/>
                      </a:schemeClr>
                    </a:solidFill>
                  </a:tcPr>
                </a:tc>
                <a:extLst>
                  <a:ext uri="{0D108BD9-81ED-4DB2-BD59-A6C34878D82A}">
                    <a16:rowId xmlns:a16="http://schemas.microsoft.com/office/drawing/2014/main" val="380595870"/>
                  </a:ext>
                </a:extLst>
              </a:tr>
            </a:tbl>
          </a:graphicData>
        </a:graphic>
      </p:graphicFrame>
    </p:spTree>
    <p:extLst>
      <p:ext uri="{BB962C8B-B14F-4D97-AF65-F5344CB8AC3E}">
        <p14:creationId xmlns:p14="http://schemas.microsoft.com/office/powerpoint/2010/main" val="29478732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DAA98200-7704-4DE7-A220-8E993BAF3408}"/>
              </a:ext>
            </a:extLst>
          </p:cNvPr>
          <p:cNvSpPr txBox="1">
            <a:spLocks/>
          </p:cNvSpPr>
          <p:nvPr/>
        </p:nvSpPr>
        <p:spPr>
          <a:xfrm>
            <a:off x="1692166" y="3066883"/>
            <a:ext cx="9144000" cy="72423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600" b="1">
                <a:solidFill>
                  <a:schemeClr val="accent2"/>
                </a:solidFill>
                <a:latin typeface="+mn-lt"/>
              </a:rPr>
              <a:t>Gli esiti dei focus group</a:t>
            </a:r>
            <a:endParaRPr lang="it-IT" sz="3600" b="1" dirty="0">
              <a:solidFill>
                <a:schemeClr val="accent2"/>
              </a:solidFill>
              <a:latin typeface="+mn-lt"/>
            </a:endParaRPr>
          </a:p>
        </p:txBody>
      </p:sp>
    </p:spTree>
    <p:extLst>
      <p:ext uri="{BB962C8B-B14F-4D97-AF65-F5344CB8AC3E}">
        <p14:creationId xmlns:p14="http://schemas.microsoft.com/office/powerpoint/2010/main" val="37228107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CasellaDiTesto 26">
            <a:extLst>
              <a:ext uri="{FF2B5EF4-FFF2-40B4-BE49-F238E27FC236}">
                <a16:creationId xmlns:a16="http://schemas.microsoft.com/office/drawing/2014/main" id="{758E2574-EF5C-4F99-AEFF-829B1EFBD270}"/>
              </a:ext>
            </a:extLst>
          </p:cNvPr>
          <p:cNvSpPr txBox="1"/>
          <p:nvPr/>
        </p:nvSpPr>
        <p:spPr>
          <a:xfrm>
            <a:off x="913637" y="1038342"/>
            <a:ext cx="6096000" cy="369332"/>
          </a:xfrm>
          <a:prstGeom prst="rect">
            <a:avLst/>
          </a:prstGeom>
          <a:noFill/>
        </p:spPr>
        <p:txBody>
          <a:bodyPr wrap="square">
            <a:spAutoFit/>
          </a:bodyPr>
          <a:lstStyle/>
          <a:p>
            <a:pPr algn="l" fontAlgn="b">
              <a:spcBef>
                <a:spcPts val="0"/>
              </a:spcBef>
              <a:spcAft>
                <a:spcPts val="0"/>
              </a:spcAft>
            </a:pPr>
            <a:r>
              <a:rPr lang="it-IT" sz="1800" b="1" i="0" u="none" strike="noStrike" dirty="0">
                <a:solidFill>
                  <a:schemeClr val="accent2"/>
                </a:solidFill>
                <a:effectLst/>
                <a:latin typeface="Calibri" panose="020F0502020204030204" pitchFamily="34" charset="0"/>
              </a:rPr>
              <a:t>Gestione generale dell’ETS</a:t>
            </a:r>
            <a:endParaRPr lang="it-IT" sz="3600" b="0" i="0" u="none" strike="noStrike" dirty="0">
              <a:solidFill>
                <a:schemeClr val="accent2"/>
              </a:solidFill>
              <a:effectLst/>
              <a:latin typeface="Arial" panose="020B0604020202020204" pitchFamily="34" charset="0"/>
            </a:endParaRPr>
          </a:p>
        </p:txBody>
      </p:sp>
      <p:sp>
        <p:nvSpPr>
          <p:cNvPr id="13" name="CasellaDiTesto 12">
            <a:extLst>
              <a:ext uri="{FF2B5EF4-FFF2-40B4-BE49-F238E27FC236}">
                <a16:creationId xmlns:a16="http://schemas.microsoft.com/office/drawing/2014/main" id="{B08A32FF-81AC-4898-BE5F-66B35EC0A956}"/>
              </a:ext>
            </a:extLst>
          </p:cNvPr>
          <p:cNvSpPr txBox="1"/>
          <p:nvPr/>
        </p:nvSpPr>
        <p:spPr>
          <a:xfrm>
            <a:off x="640328" y="1407674"/>
            <a:ext cx="6642618" cy="2920479"/>
          </a:xfrm>
          <a:prstGeom prst="rect">
            <a:avLst/>
          </a:prstGeom>
          <a:noFill/>
        </p:spPr>
        <p:txBody>
          <a:bodyPr wrap="square">
            <a:spAutoFit/>
          </a:bodyPr>
          <a:lstStyle/>
          <a:p>
            <a:pPr marL="285750" indent="-285750" algn="just">
              <a:lnSpc>
                <a:spcPct val="107000"/>
              </a:lnSpc>
              <a:spcAft>
                <a:spcPts val="800"/>
              </a:spcAft>
              <a:buFont typeface="Arial" panose="020B0604020202020204" pitchFamily="34" charset="0"/>
              <a:buChar char="•"/>
            </a:pPr>
            <a:r>
              <a:rPr lang="it-IT" sz="1600" dirty="0">
                <a:effectLst/>
                <a:latin typeface="Calibri" panose="020F0502020204030204" pitchFamily="34" charset="0"/>
                <a:ea typeface="Calibri" panose="020F0502020204030204" pitchFamily="34" charset="0"/>
                <a:cs typeface="Times New Roman" panose="02020603050405020304" pitchFamily="18" charset="0"/>
              </a:rPr>
              <a:t>La parte di </a:t>
            </a:r>
            <a:r>
              <a:rPr lang="it-IT" sz="1600" b="1" dirty="0">
                <a:effectLst/>
                <a:latin typeface="Calibri" panose="020F0502020204030204" pitchFamily="34" charset="0"/>
                <a:ea typeface="Calibri" panose="020F0502020204030204" pitchFamily="34" charset="0"/>
                <a:cs typeface="Times New Roman" panose="02020603050405020304" pitchFamily="18" charset="0"/>
              </a:rPr>
              <a:t>gestione fiscale/contabile</a:t>
            </a:r>
            <a:r>
              <a:rPr lang="it-IT" sz="1600" dirty="0">
                <a:effectLst/>
                <a:latin typeface="Calibri" panose="020F0502020204030204" pitchFamily="34" charset="0"/>
                <a:ea typeface="Calibri" panose="020F0502020204030204" pitchFamily="34" charset="0"/>
                <a:cs typeface="Times New Roman" panose="02020603050405020304" pitchFamily="18" charset="0"/>
              </a:rPr>
              <a:t>, anche in seguito alla riforma del TS inizia a «</a:t>
            </a:r>
            <a:r>
              <a:rPr lang="it-IT" sz="1600" i="1" dirty="0">
                <a:effectLst/>
                <a:latin typeface="Calibri" panose="020F0502020204030204" pitchFamily="34" charset="0"/>
                <a:ea typeface="Calibri" panose="020F0502020204030204" pitchFamily="34" charset="0"/>
                <a:cs typeface="Times New Roman" panose="02020603050405020304" pitchFamily="18" charset="0"/>
              </a:rPr>
              <a:t>ingombrare in maniera pesante spazi e tempi delle organizzazioni e delle persone</a:t>
            </a:r>
            <a:r>
              <a:rPr lang="it-IT" sz="1600" dirty="0">
                <a:effectLst/>
                <a:latin typeface="Calibri" panose="020F0502020204030204" pitchFamily="34" charset="0"/>
                <a:ea typeface="Calibri" panose="020F0502020204030204" pitchFamily="34" charset="0"/>
                <a:cs typeface="Times New Roman" panose="02020603050405020304" pitchFamily="18" charset="0"/>
              </a:rPr>
              <a:t>», creando un clima emotivo di «ansia»: la materia è nuova e non ben conosciuta. Tende a «pesare» </a:t>
            </a:r>
            <a:r>
              <a:rPr lang="it-IT" sz="1600" dirty="0">
                <a:latin typeface="Calibri" panose="020F0502020204030204" pitchFamily="34" charset="0"/>
                <a:ea typeface="Calibri" panose="020F0502020204030204" pitchFamily="34" charset="0"/>
                <a:cs typeface="Times New Roman" panose="02020603050405020304" pitchFamily="18" charset="0"/>
              </a:rPr>
              <a:t>su una o due persone dell’ETS, con molto affaticamento sulle stesse. </a:t>
            </a:r>
            <a:r>
              <a:rPr lang="it-IT" sz="1600" dirty="0">
                <a:effectLst/>
                <a:latin typeface="Calibri" panose="020F0502020204030204" pitchFamily="34" charset="0"/>
                <a:ea typeface="Calibri" panose="020F0502020204030204" pitchFamily="34" charset="0"/>
                <a:cs typeface="Times New Roman" panose="02020603050405020304" pitchFamily="18" charset="0"/>
              </a:rPr>
              <a:t>La riforma del TS ha influito su: urgenza + rilevanza di questo fabbisogno specifico.  </a:t>
            </a:r>
          </a:p>
          <a:p>
            <a:pPr marL="285750" indent="-285750" algn="just">
              <a:lnSpc>
                <a:spcPct val="107000"/>
              </a:lnSpc>
              <a:spcAft>
                <a:spcPts val="800"/>
              </a:spcAft>
              <a:buFont typeface="Arial" panose="020B0604020202020204" pitchFamily="34" charset="0"/>
              <a:buChar char="•"/>
            </a:pPr>
            <a:r>
              <a:rPr lang="it-IT" sz="1600" b="1" dirty="0">
                <a:effectLst/>
                <a:latin typeface="Calibri" panose="020F0502020204030204" pitchFamily="34" charset="0"/>
                <a:ea typeface="Calibri" panose="020F0502020204030204" pitchFamily="34" charset="0"/>
                <a:cs typeface="Times New Roman" panose="02020603050405020304" pitchFamily="18" charset="0"/>
              </a:rPr>
              <a:t>Privacy</a:t>
            </a:r>
            <a:r>
              <a:rPr lang="it-IT" sz="1600" dirty="0">
                <a:effectLst/>
                <a:latin typeface="Calibri" panose="020F0502020204030204" pitchFamily="34" charset="0"/>
                <a:ea typeface="Calibri" panose="020F0502020204030204" pitchFamily="34" charset="0"/>
                <a:cs typeface="Times New Roman" panose="02020603050405020304" pitchFamily="18" charset="0"/>
              </a:rPr>
              <a:t>: sottovalutazione o totale esternalizzazione a consulenti?</a:t>
            </a:r>
          </a:p>
          <a:p>
            <a:pPr marL="285750" indent="-285750" algn="just">
              <a:lnSpc>
                <a:spcPct val="107000"/>
              </a:lnSpc>
              <a:spcAft>
                <a:spcPts val="800"/>
              </a:spcAft>
              <a:buFont typeface="Arial" panose="020B0604020202020204" pitchFamily="34" charset="0"/>
              <a:buChar char="•"/>
            </a:pPr>
            <a:r>
              <a:rPr lang="it-IT" sz="1600" b="1" dirty="0">
                <a:effectLst/>
                <a:latin typeface="Calibri" panose="020F0502020204030204" pitchFamily="34" charset="0"/>
                <a:ea typeface="Calibri" panose="020F0502020204030204" pitchFamily="34" charset="0"/>
                <a:cs typeface="Times New Roman" panose="02020603050405020304" pitchFamily="18" charset="0"/>
              </a:rPr>
              <a:t>Comunicazione esterna </a:t>
            </a:r>
            <a:r>
              <a:rPr lang="it-IT" sz="1600" dirty="0">
                <a:effectLst/>
                <a:latin typeface="Calibri" panose="020F0502020204030204" pitchFamily="34" charset="0"/>
                <a:ea typeface="Calibri" panose="020F0502020204030204" pitchFamily="34" charset="0"/>
                <a:cs typeface="Times New Roman" panose="02020603050405020304" pitchFamily="18" charset="0"/>
              </a:rPr>
              <a:t>(es. sito, social…): hanno bisogno di cosa</a:t>
            </a:r>
            <a:r>
              <a:rPr lang="it-IT" sz="1600" dirty="0">
                <a:latin typeface="Calibri" panose="020F0502020204030204" pitchFamily="34" charset="0"/>
                <a:ea typeface="Calibri" panose="020F0502020204030204" pitchFamily="34" charset="0"/>
                <a:cs typeface="Times New Roman" panose="02020603050405020304" pitchFamily="18" charset="0"/>
              </a:rPr>
              <a:t>? Non li conoscono o è autoreferenziale, per farsi conoscere? O forse è perché hanno lavorato molto in questi mesi su formazione e informazione?</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CasellaDiTesto 16">
            <a:extLst>
              <a:ext uri="{FF2B5EF4-FFF2-40B4-BE49-F238E27FC236}">
                <a16:creationId xmlns:a16="http://schemas.microsoft.com/office/drawing/2014/main" id="{9E2D6B5B-E761-4FB8-ABDA-D1DB252D8F63}"/>
              </a:ext>
            </a:extLst>
          </p:cNvPr>
          <p:cNvSpPr txBox="1"/>
          <p:nvPr/>
        </p:nvSpPr>
        <p:spPr>
          <a:xfrm>
            <a:off x="8221525" y="1732698"/>
            <a:ext cx="3718356" cy="3125664"/>
          </a:xfrm>
          <a:prstGeom prst="rect">
            <a:avLst/>
          </a:prstGeom>
          <a:noFill/>
        </p:spPr>
        <p:txBody>
          <a:bodyPr wrap="square">
            <a:spAutoFit/>
          </a:bodyPr>
          <a:lstStyle/>
          <a:p>
            <a:pPr marL="285750" indent="-285750" algn="just">
              <a:lnSpc>
                <a:spcPct val="107000"/>
              </a:lnSpc>
              <a:spcAft>
                <a:spcPts val="800"/>
              </a:spcAft>
              <a:buFont typeface="Arial" panose="020B0604020202020204" pitchFamily="34" charset="0"/>
              <a:buChar char="•"/>
            </a:pPr>
            <a:r>
              <a:rPr lang="it-IT" sz="1600" dirty="0">
                <a:effectLst/>
                <a:latin typeface="Calibri" panose="020F0502020204030204" pitchFamily="34" charset="0"/>
                <a:ea typeface="Calibri" panose="020F0502020204030204" pitchFamily="34" charset="0"/>
                <a:cs typeface="Times New Roman" panose="02020603050405020304" pitchFamily="18" charset="0"/>
              </a:rPr>
              <a:t>L’impatto della riforma del TS su ETS e volontari</a:t>
            </a:r>
          </a:p>
          <a:p>
            <a:pPr marL="285750" indent="-285750" algn="just">
              <a:lnSpc>
                <a:spcPct val="107000"/>
              </a:lnSpc>
              <a:spcAft>
                <a:spcPts val="800"/>
              </a:spcAft>
              <a:buFont typeface="Arial" panose="020B0604020202020204" pitchFamily="34" charset="0"/>
              <a:buChar char="•"/>
            </a:pP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Arial" panose="020B0604020202020204" pitchFamily="34" charset="0"/>
              <a:buChar char="•"/>
            </a:pPr>
            <a:r>
              <a:rPr lang="it-IT" sz="1600" dirty="0">
                <a:latin typeface="Calibri" panose="020F0502020204030204" pitchFamily="34" charset="0"/>
                <a:ea typeface="Calibri" panose="020F0502020204030204" pitchFamily="34" charset="0"/>
                <a:cs typeface="Times New Roman" panose="02020603050405020304" pitchFamily="18" charset="0"/>
              </a:rPr>
              <a:t>Capacità ad  adeguarsi alle profonde trasformazioni e alla crescente complessità (gestionali, covid, scenari)</a:t>
            </a:r>
          </a:p>
          <a:p>
            <a:pPr marL="285750" indent="-285750" algn="just">
              <a:lnSpc>
                <a:spcPct val="107000"/>
              </a:lnSpc>
              <a:spcAft>
                <a:spcPts val="800"/>
              </a:spcAft>
              <a:buFont typeface="Arial" panose="020B0604020202020204" pitchFamily="34" charset="0"/>
              <a:buChar char="•"/>
            </a:pP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Arial" panose="020B0604020202020204" pitchFamily="34" charset="0"/>
              <a:buChar char="•"/>
            </a:pPr>
            <a:r>
              <a:rPr lang="it-IT" sz="1600" dirty="0">
                <a:effectLst/>
                <a:latin typeface="Calibri" panose="020F0502020204030204" pitchFamily="34" charset="0"/>
                <a:ea typeface="Calibri" panose="020F0502020204030204" pitchFamily="34" charset="0"/>
                <a:cs typeface="Times New Roman" panose="02020603050405020304" pitchFamily="18" charset="0"/>
              </a:rPr>
              <a:t>Capacità di trovare risposte dentro/fuori ETS (rete, interconnessione, scambio…)</a:t>
            </a:r>
          </a:p>
        </p:txBody>
      </p:sp>
      <p:sp>
        <p:nvSpPr>
          <p:cNvPr id="18" name="CasellaDiTesto 17">
            <a:extLst>
              <a:ext uri="{FF2B5EF4-FFF2-40B4-BE49-F238E27FC236}">
                <a16:creationId xmlns:a16="http://schemas.microsoft.com/office/drawing/2014/main" id="{498ADE9D-A54D-458B-A5E4-07A00405A0D7}"/>
              </a:ext>
            </a:extLst>
          </p:cNvPr>
          <p:cNvSpPr txBox="1"/>
          <p:nvPr/>
        </p:nvSpPr>
        <p:spPr>
          <a:xfrm>
            <a:off x="493183" y="4867750"/>
            <a:ext cx="6642618" cy="1323439"/>
          </a:xfrm>
          <a:prstGeom prst="rect">
            <a:avLst/>
          </a:prstGeom>
          <a:noFill/>
        </p:spPr>
        <p:txBody>
          <a:bodyPr wrap="square">
            <a:spAutoFit/>
          </a:bodyPr>
          <a:lstStyle/>
          <a:p>
            <a:pPr marL="285750" indent="-285750" algn="just">
              <a:buFont typeface="Arial" panose="020B0604020202020204" pitchFamily="34" charset="0"/>
              <a:buChar char="•"/>
            </a:pPr>
            <a:r>
              <a:rPr lang="it-IT" sz="1600" b="0" i="0" u="none" strike="noStrike" dirty="0">
                <a:solidFill>
                  <a:srgbClr val="000000"/>
                </a:solidFill>
                <a:effectLst/>
                <a:latin typeface="Calibri" panose="020F0502020204030204" pitchFamily="34" charset="0"/>
              </a:rPr>
              <a:t>Gestione di </a:t>
            </a:r>
            <a:r>
              <a:rPr lang="it-IT" sz="1600" b="1" i="0" u="none" strike="noStrike" dirty="0">
                <a:solidFill>
                  <a:srgbClr val="000000"/>
                </a:solidFill>
                <a:effectLst/>
                <a:latin typeface="Calibri" panose="020F0502020204030204" pitchFamily="34" charset="0"/>
              </a:rPr>
              <a:t>salute e sicurezza </a:t>
            </a:r>
            <a:r>
              <a:rPr lang="it-IT" sz="1600" b="0" i="0" u="none" strike="noStrike" dirty="0">
                <a:solidFill>
                  <a:srgbClr val="000000"/>
                </a:solidFill>
                <a:effectLst/>
                <a:latin typeface="Calibri" panose="020F0502020204030204" pitchFamily="34" charset="0"/>
              </a:rPr>
              <a:t>sul lavoro: dipende dal tipo di ETS</a:t>
            </a:r>
          </a:p>
          <a:p>
            <a:pPr marL="285750" indent="-285750" algn="just">
              <a:buFont typeface="Arial" panose="020B0604020202020204" pitchFamily="34" charset="0"/>
              <a:buChar char="•"/>
            </a:pPr>
            <a:r>
              <a:rPr lang="it-IT" sz="1600" b="0" i="0" u="none" strike="noStrike" dirty="0">
                <a:solidFill>
                  <a:srgbClr val="000000"/>
                </a:solidFill>
                <a:effectLst/>
                <a:latin typeface="Calibri" panose="020F0502020204030204" pitchFamily="34" charset="0"/>
              </a:rPr>
              <a:t>Gestione </a:t>
            </a:r>
            <a:r>
              <a:rPr lang="it-IT" sz="1600" b="1" i="0" u="none" strike="noStrike" dirty="0">
                <a:solidFill>
                  <a:srgbClr val="000000"/>
                </a:solidFill>
                <a:effectLst/>
                <a:latin typeface="Calibri" panose="020F0502020204030204" pitchFamily="34" charset="0"/>
              </a:rPr>
              <a:t>dipendenti/collaboratori</a:t>
            </a:r>
            <a:r>
              <a:rPr lang="it-IT" sz="1600" b="0" i="0" u="none" strike="noStrike" dirty="0">
                <a:solidFill>
                  <a:srgbClr val="000000"/>
                </a:solidFill>
                <a:effectLst/>
                <a:latin typeface="Calibri" panose="020F0502020204030204" pitchFamily="34" charset="0"/>
              </a:rPr>
              <a:t>: due modalità di approccio. ETS che si rivolgono anche a soggetti esterni </a:t>
            </a:r>
            <a:r>
              <a:rPr lang="it-IT" sz="1600" b="0" i="1" u="none" strike="noStrike" dirty="0">
                <a:solidFill>
                  <a:srgbClr val="000000"/>
                </a:solidFill>
                <a:effectLst/>
                <a:latin typeface="Calibri" panose="020F0502020204030204" pitchFamily="34" charset="0"/>
              </a:rPr>
              <a:t>come opportunità </a:t>
            </a:r>
            <a:r>
              <a:rPr lang="it-IT" sz="1600" b="0" i="0" u="none" strike="noStrike" dirty="0">
                <a:solidFill>
                  <a:srgbClr val="000000"/>
                </a:solidFill>
                <a:effectLst/>
                <a:latin typeface="Calibri" panose="020F0502020204030204" pitchFamily="34" charset="0"/>
              </a:rPr>
              <a:t>ed ETS che si basano solo sui propri volontari (da leggere con la disponibilità a condividere/fare rete?)</a:t>
            </a:r>
            <a:endParaRPr lang="it-IT" sz="1600" dirty="0"/>
          </a:p>
        </p:txBody>
      </p:sp>
      <p:sp>
        <p:nvSpPr>
          <p:cNvPr id="21" name="CasellaDiTesto 20">
            <a:extLst>
              <a:ext uri="{FF2B5EF4-FFF2-40B4-BE49-F238E27FC236}">
                <a16:creationId xmlns:a16="http://schemas.microsoft.com/office/drawing/2014/main" id="{995497C3-06F0-498D-AF27-865FE4069BD2}"/>
              </a:ext>
            </a:extLst>
          </p:cNvPr>
          <p:cNvSpPr txBox="1"/>
          <p:nvPr/>
        </p:nvSpPr>
        <p:spPr>
          <a:xfrm>
            <a:off x="766492" y="4482103"/>
            <a:ext cx="3195145" cy="376259"/>
          </a:xfrm>
          <a:prstGeom prst="rect">
            <a:avLst/>
          </a:prstGeom>
          <a:noFill/>
        </p:spPr>
        <p:txBody>
          <a:bodyPr wrap="square">
            <a:spAutoFit/>
          </a:bodyPr>
          <a:lstStyle/>
          <a:p>
            <a:r>
              <a:rPr lang="it-IT" sz="1800" b="1" i="0" u="none" strike="noStrike" dirty="0">
                <a:solidFill>
                  <a:schemeClr val="accent2"/>
                </a:solidFill>
                <a:effectLst/>
                <a:latin typeface="Calibri" panose="020F0502020204030204" pitchFamily="34" charset="0"/>
              </a:rPr>
              <a:t>Gestione personale retribuito</a:t>
            </a:r>
            <a:endParaRPr lang="it-IT" dirty="0"/>
          </a:p>
        </p:txBody>
      </p:sp>
      <p:sp>
        <p:nvSpPr>
          <p:cNvPr id="14" name="CasellaDiTesto 13">
            <a:extLst>
              <a:ext uri="{FF2B5EF4-FFF2-40B4-BE49-F238E27FC236}">
                <a16:creationId xmlns:a16="http://schemas.microsoft.com/office/drawing/2014/main" id="{9D53EDAB-0AE4-438A-BE95-19FC346F34BF}"/>
              </a:ext>
            </a:extLst>
          </p:cNvPr>
          <p:cNvSpPr txBox="1"/>
          <p:nvPr/>
        </p:nvSpPr>
        <p:spPr>
          <a:xfrm>
            <a:off x="493183" y="360669"/>
            <a:ext cx="6096000" cy="375552"/>
          </a:xfrm>
          <a:prstGeom prst="rect">
            <a:avLst/>
          </a:prstGeom>
          <a:noFill/>
        </p:spPr>
        <p:txBody>
          <a:bodyPr wrap="square">
            <a:spAutoFit/>
          </a:bodyPr>
          <a:lstStyle/>
          <a:p>
            <a:pPr algn="ctr">
              <a:lnSpc>
                <a:spcPct val="107000"/>
              </a:lnSpc>
              <a:spcAft>
                <a:spcPts val="800"/>
              </a:spcAft>
            </a:pPr>
            <a:r>
              <a:rPr lang="it-IT" dirty="0">
                <a:ln w="0"/>
                <a:solidFill>
                  <a:schemeClr val="accent2"/>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Times New Roman" panose="02020603050405020304" pitchFamily="18" charset="0"/>
              </a:rPr>
              <a:t>L’analisi dei focus</a:t>
            </a:r>
          </a:p>
        </p:txBody>
      </p:sp>
      <p:pic>
        <p:nvPicPr>
          <p:cNvPr id="19" name="Elemento grafico 18" descr="Cerchio con freccia sinistra con riempimento a tinta unita">
            <a:extLst>
              <a:ext uri="{FF2B5EF4-FFF2-40B4-BE49-F238E27FC236}">
                <a16:creationId xmlns:a16="http://schemas.microsoft.com/office/drawing/2014/main" id="{BE3724C8-A688-4D55-A7EA-97B8AA8E83F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rot="10800000">
            <a:off x="7032341" y="2650749"/>
            <a:ext cx="1375869" cy="1375869"/>
          </a:xfrm>
          <a:prstGeom prst="rect">
            <a:avLst/>
          </a:prstGeom>
        </p:spPr>
      </p:pic>
      <p:cxnSp>
        <p:nvCxnSpPr>
          <p:cNvPr id="10" name="Connettore diritto 9">
            <a:extLst>
              <a:ext uri="{FF2B5EF4-FFF2-40B4-BE49-F238E27FC236}">
                <a16:creationId xmlns:a16="http://schemas.microsoft.com/office/drawing/2014/main" id="{FC060F64-9F2D-4620-8057-5D59B792B4B7}"/>
              </a:ext>
            </a:extLst>
          </p:cNvPr>
          <p:cNvCxnSpPr>
            <a:cxnSpLocks/>
          </p:cNvCxnSpPr>
          <p:nvPr/>
        </p:nvCxnSpPr>
        <p:spPr>
          <a:xfrm>
            <a:off x="7720276" y="0"/>
            <a:ext cx="0" cy="2867913"/>
          </a:xfrm>
          <a:prstGeom prst="line">
            <a:avLst/>
          </a:prstGeom>
          <a:ln w="76200"/>
        </p:spPr>
        <p:style>
          <a:lnRef idx="1">
            <a:schemeClr val="accent2"/>
          </a:lnRef>
          <a:fillRef idx="0">
            <a:schemeClr val="accent2"/>
          </a:fillRef>
          <a:effectRef idx="0">
            <a:schemeClr val="accent2"/>
          </a:effectRef>
          <a:fontRef idx="minor">
            <a:schemeClr val="tx1"/>
          </a:fontRef>
        </p:style>
      </p:cxnSp>
      <p:cxnSp>
        <p:nvCxnSpPr>
          <p:cNvPr id="20" name="Connettore diritto 19">
            <a:extLst>
              <a:ext uri="{FF2B5EF4-FFF2-40B4-BE49-F238E27FC236}">
                <a16:creationId xmlns:a16="http://schemas.microsoft.com/office/drawing/2014/main" id="{72F99FBA-628C-46F0-8B12-2BB76BD25479}"/>
              </a:ext>
            </a:extLst>
          </p:cNvPr>
          <p:cNvCxnSpPr>
            <a:cxnSpLocks/>
          </p:cNvCxnSpPr>
          <p:nvPr/>
        </p:nvCxnSpPr>
        <p:spPr>
          <a:xfrm>
            <a:off x="7752235" y="3873062"/>
            <a:ext cx="0" cy="2984938"/>
          </a:xfrm>
          <a:prstGeom prst="line">
            <a:avLst/>
          </a:prstGeom>
          <a:ln w="76200"/>
        </p:spPr>
        <p:style>
          <a:lnRef idx="1">
            <a:schemeClr val="accent2"/>
          </a:lnRef>
          <a:fillRef idx="0">
            <a:schemeClr val="accent2"/>
          </a:fillRef>
          <a:effectRef idx="0">
            <a:schemeClr val="accent2"/>
          </a:effectRef>
          <a:fontRef idx="minor">
            <a:schemeClr val="tx1"/>
          </a:fontRef>
        </p:style>
      </p:cxnSp>
      <p:sp>
        <p:nvSpPr>
          <p:cNvPr id="23" name="CasellaDiTesto 22">
            <a:extLst>
              <a:ext uri="{FF2B5EF4-FFF2-40B4-BE49-F238E27FC236}">
                <a16:creationId xmlns:a16="http://schemas.microsoft.com/office/drawing/2014/main" id="{355D9C47-37F5-4664-AAA0-B00A0009FF2D}"/>
              </a:ext>
            </a:extLst>
          </p:cNvPr>
          <p:cNvSpPr txBox="1"/>
          <p:nvPr/>
        </p:nvSpPr>
        <p:spPr>
          <a:xfrm>
            <a:off x="6847489" y="371961"/>
            <a:ext cx="6096000" cy="375552"/>
          </a:xfrm>
          <a:prstGeom prst="rect">
            <a:avLst/>
          </a:prstGeom>
          <a:noFill/>
        </p:spPr>
        <p:txBody>
          <a:bodyPr wrap="square">
            <a:spAutoFit/>
          </a:bodyPr>
          <a:lstStyle/>
          <a:p>
            <a:pPr algn="ctr">
              <a:lnSpc>
                <a:spcPct val="107000"/>
              </a:lnSpc>
              <a:spcAft>
                <a:spcPts val="800"/>
              </a:spcAft>
            </a:pPr>
            <a:r>
              <a:rPr lang="it-IT" dirty="0">
                <a:ln w="0"/>
                <a:solidFill>
                  <a:schemeClr val="accent2"/>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Times New Roman" panose="02020603050405020304" pitchFamily="18" charset="0"/>
              </a:rPr>
              <a:t>Le priorità su cui agire per CSV</a:t>
            </a:r>
            <a:endParaRPr lang="it-IT" sz="1800" dirty="0">
              <a:ln w="0"/>
              <a:solidFill>
                <a:schemeClr val="accent2"/>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098154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a:extLst>
              <a:ext uri="{FF2B5EF4-FFF2-40B4-BE49-F238E27FC236}">
                <a16:creationId xmlns:a16="http://schemas.microsoft.com/office/drawing/2014/main" id="{396A049F-D829-48C0-9859-34F1A91FB3E8}"/>
              </a:ext>
            </a:extLst>
          </p:cNvPr>
          <p:cNvSpPr txBox="1"/>
          <p:nvPr/>
        </p:nvSpPr>
        <p:spPr>
          <a:xfrm>
            <a:off x="1880145" y="486939"/>
            <a:ext cx="3082589" cy="369332"/>
          </a:xfrm>
          <a:prstGeom prst="rect">
            <a:avLst/>
          </a:prstGeom>
          <a:noFill/>
        </p:spPr>
        <p:txBody>
          <a:bodyPr wrap="square">
            <a:spAutoFit/>
          </a:bodyPr>
          <a:lstStyle/>
          <a:p>
            <a:pPr algn="l" fontAlgn="b">
              <a:spcBef>
                <a:spcPts val="0"/>
              </a:spcBef>
              <a:spcAft>
                <a:spcPts val="0"/>
              </a:spcAft>
            </a:pPr>
            <a:r>
              <a:rPr lang="it-IT" sz="1800" b="1" i="0" u="none" strike="noStrike" dirty="0">
                <a:solidFill>
                  <a:schemeClr val="accent2"/>
                </a:solidFill>
                <a:effectLst/>
                <a:latin typeface="Calibri" panose="020F0502020204030204" pitchFamily="34" charset="0"/>
              </a:rPr>
              <a:t>Progettazione e innovazione</a:t>
            </a:r>
            <a:endParaRPr lang="it-IT" sz="3600" b="0" i="0" u="none" strike="noStrike" dirty="0">
              <a:solidFill>
                <a:schemeClr val="accent2"/>
              </a:solidFill>
              <a:effectLst/>
              <a:latin typeface="Arial" panose="020B0604020202020204" pitchFamily="34" charset="0"/>
            </a:endParaRPr>
          </a:p>
        </p:txBody>
      </p:sp>
      <p:sp>
        <p:nvSpPr>
          <p:cNvPr id="25" name="CasellaDiTesto 24">
            <a:extLst>
              <a:ext uri="{FF2B5EF4-FFF2-40B4-BE49-F238E27FC236}">
                <a16:creationId xmlns:a16="http://schemas.microsoft.com/office/drawing/2014/main" id="{BA756084-A1E0-455D-A9F2-1CDC7E1EF76C}"/>
              </a:ext>
            </a:extLst>
          </p:cNvPr>
          <p:cNvSpPr txBox="1"/>
          <p:nvPr/>
        </p:nvSpPr>
        <p:spPr>
          <a:xfrm>
            <a:off x="592374" y="2196307"/>
            <a:ext cx="6096000" cy="3447419"/>
          </a:xfrm>
          <a:prstGeom prst="rect">
            <a:avLst/>
          </a:prstGeom>
          <a:noFill/>
        </p:spPr>
        <p:txBody>
          <a:bodyPr wrap="square">
            <a:spAutoFit/>
          </a:bodyPr>
          <a:lstStyle/>
          <a:p>
            <a:pPr marL="285750" indent="-285750" algn="just">
              <a:lnSpc>
                <a:spcPct val="107000"/>
              </a:lnSpc>
              <a:spcAft>
                <a:spcPts val="800"/>
              </a:spcAft>
              <a:buFont typeface="Arial" panose="020B0604020202020204" pitchFamily="34" charset="0"/>
              <a:buChar char="•"/>
            </a:pPr>
            <a:r>
              <a:rPr lang="it-IT" sz="1600" dirty="0">
                <a:effectLst/>
                <a:latin typeface="Calibri" panose="020F0502020204030204" pitchFamily="34" charset="0"/>
                <a:ea typeface="Calibri" panose="020F0502020204030204" pitchFamily="34" charset="0"/>
                <a:cs typeface="Times New Roman" panose="02020603050405020304" pitchFamily="18" charset="0"/>
              </a:rPr>
              <a:t>Alta rilevanza attribuita alla conoscenza del territorio e dei nuovi bisogni emergenti  ma una minore rilevanza attribuita alla  progettazione/partnership con altri viene motivata da </a:t>
            </a:r>
            <a:r>
              <a:rPr lang="it-IT" sz="1600" u="sng" dirty="0">
                <a:effectLst/>
                <a:latin typeface="Calibri" panose="020F0502020204030204" pitchFamily="34" charset="0"/>
                <a:ea typeface="Calibri" panose="020F0502020204030204" pitchFamily="34" charset="0"/>
                <a:cs typeface="Times New Roman" panose="02020603050405020304" pitchFamily="18" charset="0"/>
              </a:rPr>
              <a:t>fattori </a:t>
            </a:r>
            <a:r>
              <a:rPr lang="it-IT" sz="1600" b="1" dirty="0">
                <a:effectLst/>
                <a:latin typeface="Calibri" panose="020F0502020204030204" pitchFamily="34" charset="0"/>
                <a:ea typeface="Calibri" panose="020F0502020204030204" pitchFamily="34" charset="0"/>
                <a:cs typeface="Times New Roman" panose="02020603050405020304" pitchFamily="18" charset="0"/>
              </a:rPr>
              <a:t>culturali</a:t>
            </a:r>
            <a:r>
              <a:rPr lang="it-IT" sz="1600" b="1" dirty="0">
                <a:latin typeface="Calibri" panose="020F0502020204030204" pitchFamily="34" charset="0"/>
                <a:ea typeface="Calibri" panose="020F0502020204030204" pitchFamily="34" charset="0"/>
                <a:cs typeface="Times New Roman" panose="02020603050405020304" pitchFamily="18" charset="0"/>
              </a:rPr>
              <a:t>.</a:t>
            </a:r>
            <a:r>
              <a:rPr lang="it-IT" sz="1600" u="sng" dirty="0">
                <a:latin typeface="Calibri" panose="020F0502020204030204" pitchFamily="34" charset="0"/>
                <a:ea typeface="Calibri" panose="020F0502020204030204" pitchFamily="34" charset="0"/>
                <a:cs typeface="Times New Roman" panose="02020603050405020304" pitchFamily="18" charset="0"/>
              </a:rPr>
              <a:t> </a:t>
            </a:r>
            <a:r>
              <a:rPr lang="it-IT" sz="1600" dirty="0">
                <a:latin typeface="Calibri" panose="020F0502020204030204" pitchFamily="34" charset="0"/>
                <a:ea typeface="Calibri" panose="020F0502020204030204" pitchFamily="34" charset="0"/>
                <a:cs typeface="Times New Roman" panose="02020603050405020304" pitchFamily="18" charset="0"/>
              </a:rPr>
              <a:t>Ciò</a:t>
            </a:r>
            <a:r>
              <a:rPr lang="it-IT" sz="1600" dirty="0">
                <a:effectLst/>
                <a:latin typeface="Calibri" panose="020F0502020204030204" pitchFamily="34" charset="0"/>
                <a:ea typeface="Calibri" panose="020F0502020204030204" pitchFamily="34" charset="0"/>
                <a:cs typeface="Times New Roman" panose="02020603050405020304" pitchFamily="18" charset="0"/>
              </a:rPr>
              <a:t> genera anche la domanda:  quanto il CSV ha aiutato a capire cosa significhi questo e prendere consapevolezza dell’importanza di questi aspetti?</a:t>
            </a:r>
          </a:p>
          <a:p>
            <a:pPr marL="285750" indent="-285750" algn="just">
              <a:lnSpc>
                <a:spcPct val="107000"/>
              </a:lnSpc>
              <a:spcAft>
                <a:spcPts val="800"/>
              </a:spcAft>
              <a:buFont typeface="Arial" panose="020B0604020202020204" pitchFamily="34" charset="0"/>
              <a:buChar char="•"/>
            </a:pPr>
            <a:r>
              <a:rPr lang="it-IT" sz="1600" dirty="0">
                <a:latin typeface="Calibri" panose="020F0502020204030204" pitchFamily="34" charset="0"/>
                <a:ea typeface="Calibri" panose="020F0502020204030204" pitchFamily="34" charset="0"/>
                <a:cs typeface="Times New Roman" panose="02020603050405020304" pitchFamily="18" charset="0"/>
              </a:rPr>
              <a:t>Emerge una «scarsa sincronizzazione» tra le associazioni e queste dimensioni prioritarie (progettazione e innovazione). Non sono molte le associazioni che sanno cogliere le opportunità dallo scambio/confronto/partnership…</a:t>
            </a:r>
          </a:p>
          <a:p>
            <a:pPr marL="285750" indent="-285750" algn="just">
              <a:lnSpc>
                <a:spcPct val="107000"/>
              </a:lnSpc>
              <a:spcAft>
                <a:spcPts val="800"/>
              </a:spcAft>
              <a:buFont typeface="Arial" panose="020B0604020202020204" pitchFamily="34" charset="0"/>
              <a:buChar char="•"/>
            </a:pPr>
            <a:r>
              <a:rPr lang="it-IT" sz="1600" dirty="0">
                <a:latin typeface="Calibri" panose="020F0502020204030204" pitchFamily="34" charset="0"/>
                <a:ea typeface="Calibri" panose="020F0502020204030204" pitchFamily="34" charset="0"/>
                <a:cs typeface="Times New Roman" panose="02020603050405020304" pitchFamily="18" charset="0"/>
              </a:rPr>
              <a:t>La sostenibilità rimane periferica e percepita come </a:t>
            </a:r>
            <a:r>
              <a:rPr lang="it-IT" sz="1600" i="1" dirty="0">
                <a:latin typeface="Calibri" panose="020F0502020204030204" pitchFamily="34" charset="0"/>
                <a:ea typeface="Calibri" panose="020F0502020204030204" pitchFamily="34" charset="0"/>
                <a:cs typeface="Times New Roman" panose="02020603050405020304" pitchFamily="18" charset="0"/>
              </a:rPr>
              <a:t>importante ma non prioritaria.</a:t>
            </a:r>
            <a:r>
              <a:rPr lang="it-IT" sz="1600" dirty="0">
                <a:latin typeface="Calibri" panose="020F0502020204030204" pitchFamily="34" charset="0"/>
                <a:ea typeface="Calibri" panose="020F0502020204030204" pitchFamily="34" charset="0"/>
                <a:cs typeface="Times New Roman" panose="02020603050405020304" pitchFamily="18" charset="0"/>
              </a:rPr>
              <a:t> Quale ruolo dovrà/potrà avere il CSV? </a:t>
            </a:r>
          </a:p>
        </p:txBody>
      </p:sp>
      <p:sp>
        <p:nvSpPr>
          <p:cNvPr id="29" name="CasellaDiTesto 28">
            <a:extLst>
              <a:ext uri="{FF2B5EF4-FFF2-40B4-BE49-F238E27FC236}">
                <a16:creationId xmlns:a16="http://schemas.microsoft.com/office/drawing/2014/main" id="{9537F8FF-42AD-4D38-9CE7-696B2D7C17CC}"/>
              </a:ext>
            </a:extLst>
          </p:cNvPr>
          <p:cNvSpPr txBox="1"/>
          <p:nvPr/>
        </p:nvSpPr>
        <p:spPr>
          <a:xfrm>
            <a:off x="8159469" y="2032051"/>
            <a:ext cx="3713849" cy="3916072"/>
          </a:xfrm>
          <a:prstGeom prst="rect">
            <a:avLst/>
          </a:prstGeom>
          <a:noFill/>
        </p:spPr>
        <p:txBody>
          <a:bodyPr wrap="square">
            <a:spAutoFit/>
          </a:bodyPr>
          <a:lstStyle/>
          <a:p>
            <a:pPr marL="285750" indent="-285750" algn="just">
              <a:lnSpc>
                <a:spcPct val="107000"/>
              </a:lnSpc>
              <a:spcAft>
                <a:spcPts val="800"/>
              </a:spcAft>
              <a:buFont typeface="Arial" panose="020B0604020202020204" pitchFamily="34" charset="0"/>
              <a:buChar char="•"/>
            </a:pPr>
            <a:r>
              <a:rPr lang="it-IT" sz="1600" dirty="0">
                <a:effectLst/>
                <a:latin typeface="Calibri" panose="020F0502020204030204" pitchFamily="34" charset="0"/>
                <a:ea typeface="Calibri" panose="020F0502020204030204" pitchFamily="34" charset="0"/>
                <a:cs typeface="Times New Roman" panose="02020603050405020304" pitchFamily="18" charset="0"/>
              </a:rPr>
              <a:t>Come favorire la capacità degli ETS di adattarsi al cambiamento cogliendone le opportunità?</a:t>
            </a:r>
          </a:p>
          <a:p>
            <a:pPr marL="285750" indent="-285750" algn="just">
              <a:lnSpc>
                <a:spcPct val="107000"/>
              </a:lnSpc>
              <a:spcAft>
                <a:spcPts val="800"/>
              </a:spcAft>
              <a:buFont typeface="Arial" panose="020B0604020202020204" pitchFamily="34" charset="0"/>
              <a:buChar char="•"/>
            </a:pPr>
            <a:r>
              <a:rPr lang="it-IT" sz="1600" dirty="0">
                <a:latin typeface="Calibri" panose="020F0502020204030204" pitchFamily="34" charset="0"/>
                <a:ea typeface="Calibri" panose="020F0502020204030204" pitchFamily="34" charset="0"/>
                <a:cs typeface="Times New Roman" panose="02020603050405020304" pitchFamily="18" charset="0"/>
              </a:rPr>
              <a:t>Qual è il peso, rispettivamente, della dimensione culturale, delle competenze e degli strumenti?</a:t>
            </a:r>
          </a:p>
          <a:p>
            <a:pPr marL="285750" indent="-285750" algn="just">
              <a:lnSpc>
                <a:spcPct val="107000"/>
              </a:lnSpc>
              <a:spcAft>
                <a:spcPts val="800"/>
              </a:spcAft>
              <a:buFont typeface="Arial" panose="020B0604020202020204" pitchFamily="34" charset="0"/>
              <a:buChar char="•"/>
            </a:pPr>
            <a:r>
              <a:rPr lang="it-IT" sz="1600" dirty="0">
                <a:effectLst/>
                <a:latin typeface="Calibri" panose="020F0502020204030204" pitchFamily="34" charset="0"/>
                <a:ea typeface="Calibri" panose="020F0502020204030204" pitchFamily="34" charset="0"/>
                <a:cs typeface="Times New Roman" panose="02020603050405020304" pitchFamily="18" charset="0"/>
              </a:rPr>
              <a:t>Si è fatto abbastanza per diffondere la rilevanza della eco-</a:t>
            </a:r>
            <a:r>
              <a:rPr lang="it-IT" sz="1600" dirty="0">
                <a:latin typeface="Calibri" panose="020F0502020204030204" pitchFamily="34" charset="0"/>
                <a:ea typeface="Calibri" panose="020F0502020204030204" pitchFamily="34" charset="0"/>
                <a:cs typeface="Times New Roman" panose="02020603050405020304" pitchFamily="18" charset="0"/>
              </a:rPr>
              <a:t>sostenibilità?</a:t>
            </a:r>
          </a:p>
          <a:p>
            <a:pPr marL="285750" indent="-285750" algn="just">
              <a:lnSpc>
                <a:spcPct val="107000"/>
              </a:lnSpc>
              <a:spcAft>
                <a:spcPts val="800"/>
              </a:spcAft>
              <a:buFont typeface="Arial" panose="020B0604020202020204" pitchFamily="34" charset="0"/>
              <a:buChar char="•"/>
            </a:pPr>
            <a:r>
              <a:rPr lang="it-IT" sz="1600" dirty="0"/>
              <a:t>Come valorizzare le competenze già presenti negli ETS, mettere in comune e favorire un nuovo protagonismo di volontari ed ETS?</a:t>
            </a:r>
          </a:p>
          <a:p>
            <a:pPr marL="285750" indent="-285750" algn="just">
              <a:lnSpc>
                <a:spcPct val="107000"/>
              </a:lnSpc>
              <a:spcAft>
                <a:spcPts val="800"/>
              </a:spcAft>
              <a:buFont typeface="Arial" panose="020B0604020202020204" pitchFamily="34" charset="0"/>
              <a:buChar char="•"/>
            </a:pP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Elemento grafico 5" descr="Cerchio con freccia sinistra con riempimento a tinta unita">
            <a:extLst>
              <a:ext uri="{FF2B5EF4-FFF2-40B4-BE49-F238E27FC236}">
                <a16:creationId xmlns:a16="http://schemas.microsoft.com/office/drawing/2014/main" id="{02ED3367-CF55-42D6-99B7-8EF836583B7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rot="10800000">
            <a:off x="6771435" y="2751100"/>
            <a:ext cx="1375869" cy="1375869"/>
          </a:xfrm>
          <a:prstGeom prst="rect">
            <a:avLst/>
          </a:prstGeom>
        </p:spPr>
      </p:pic>
      <p:cxnSp>
        <p:nvCxnSpPr>
          <p:cNvPr id="9" name="Connettore diritto 8">
            <a:extLst>
              <a:ext uri="{FF2B5EF4-FFF2-40B4-BE49-F238E27FC236}">
                <a16:creationId xmlns:a16="http://schemas.microsoft.com/office/drawing/2014/main" id="{7AE55578-A45B-45A7-8765-6723E0B503C9}"/>
              </a:ext>
            </a:extLst>
          </p:cNvPr>
          <p:cNvCxnSpPr>
            <a:cxnSpLocks/>
          </p:cNvCxnSpPr>
          <p:nvPr/>
        </p:nvCxnSpPr>
        <p:spPr>
          <a:xfrm>
            <a:off x="7459018" y="0"/>
            <a:ext cx="0" cy="2867913"/>
          </a:xfrm>
          <a:prstGeom prst="line">
            <a:avLst/>
          </a:prstGeom>
          <a:ln w="762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10" name="Connettore diritto 9">
            <a:extLst>
              <a:ext uri="{FF2B5EF4-FFF2-40B4-BE49-F238E27FC236}">
                <a16:creationId xmlns:a16="http://schemas.microsoft.com/office/drawing/2014/main" id="{C364A3E0-BF94-494E-907F-0BE5DA245CF5}"/>
              </a:ext>
            </a:extLst>
          </p:cNvPr>
          <p:cNvCxnSpPr>
            <a:cxnSpLocks/>
          </p:cNvCxnSpPr>
          <p:nvPr/>
        </p:nvCxnSpPr>
        <p:spPr>
          <a:xfrm>
            <a:off x="7471884" y="3990087"/>
            <a:ext cx="0" cy="2867913"/>
          </a:xfrm>
          <a:prstGeom prst="line">
            <a:avLst/>
          </a:prstGeom>
          <a:ln w="76200">
            <a:solidFill>
              <a:schemeClr val="accent1"/>
            </a:solidFill>
          </a:ln>
        </p:spPr>
        <p:style>
          <a:lnRef idx="1">
            <a:schemeClr val="accent2"/>
          </a:lnRef>
          <a:fillRef idx="0">
            <a:schemeClr val="accent2"/>
          </a:fillRef>
          <a:effectRef idx="0">
            <a:schemeClr val="accent2"/>
          </a:effectRef>
          <a:fontRef idx="minor">
            <a:schemeClr val="tx1"/>
          </a:fontRef>
        </p:style>
      </p:cxnSp>
      <p:sp>
        <p:nvSpPr>
          <p:cNvPr id="11" name="CasellaDiTesto 10">
            <a:extLst>
              <a:ext uri="{FF2B5EF4-FFF2-40B4-BE49-F238E27FC236}">
                <a16:creationId xmlns:a16="http://schemas.microsoft.com/office/drawing/2014/main" id="{F1F13086-D6B7-4D88-AEC5-2784C55E1051}"/>
              </a:ext>
            </a:extLst>
          </p:cNvPr>
          <p:cNvSpPr txBox="1"/>
          <p:nvPr/>
        </p:nvSpPr>
        <p:spPr>
          <a:xfrm>
            <a:off x="6951823" y="1187774"/>
            <a:ext cx="6096000" cy="375552"/>
          </a:xfrm>
          <a:prstGeom prst="rect">
            <a:avLst/>
          </a:prstGeom>
          <a:noFill/>
        </p:spPr>
        <p:txBody>
          <a:bodyPr wrap="square">
            <a:spAutoFit/>
          </a:bodyPr>
          <a:lstStyle/>
          <a:p>
            <a:pPr algn="ctr">
              <a:lnSpc>
                <a:spcPct val="107000"/>
              </a:lnSpc>
              <a:spcAft>
                <a:spcPts val="800"/>
              </a:spcAft>
            </a:pPr>
            <a:r>
              <a:rPr lang="it-IT" dirty="0">
                <a:ln w="0"/>
                <a:solidFill>
                  <a:schemeClr val="accent2"/>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Times New Roman" panose="02020603050405020304" pitchFamily="18" charset="0"/>
              </a:rPr>
              <a:t>Le priorità su cui agire per CSV</a:t>
            </a:r>
            <a:endParaRPr lang="it-IT" sz="1800" dirty="0">
              <a:ln w="0"/>
              <a:solidFill>
                <a:schemeClr val="accent2"/>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CasellaDiTesto 13">
            <a:extLst>
              <a:ext uri="{FF2B5EF4-FFF2-40B4-BE49-F238E27FC236}">
                <a16:creationId xmlns:a16="http://schemas.microsoft.com/office/drawing/2014/main" id="{1C564B45-6B42-4FE7-A1A4-DE0266169BCF}"/>
              </a:ext>
            </a:extLst>
          </p:cNvPr>
          <p:cNvSpPr txBox="1"/>
          <p:nvPr/>
        </p:nvSpPr>
        <p:spPr>
          <a:xfrm>
            <a:off x="373440" y="1246180"/>
            <a:ext cx="6096000" cy="375552"/>
          </a:xfrm>
          <a:prstGeom prst="rect">
            <a:avLst/>
          </a:prstGeom>
          <a:noFill/>
        </p:spPr>
        <p:txBody>
          <a:bodyPr wrap="square">
            <a:spAutoFit/>
          </a:bodyPr>
          <a:lstStyle/>
          <a:p>
            <a:pPr algn="ctr">
              <a:lnSpc>
                <a:spcPct val="107000"/>
              </a:lnSpc>
              <a:spcAft>
                <a:spcPts val="800"/>
              </a:spcAft>
            </a:pPr>
            <a:r>
              <a:rPr lang="it-IT" dirty="0">
                <a:ln w="0"/>
                <a:solidFill>
                  <a:schemeClr val="accent2"/>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Times New Roman" panose="02020603050405020304" pitchFamily="18" charset="0"/>
              </a:rPr>
              <a:t>L’analisi dei focus</a:t>
            </a:r>
          </a:p>
        </p:txBody>
      </p:sp>
    </p:spTree>
    <p:extLst>
      <p:ext uri="{BB962C8B-B14F-4D97-AF65-F5344CB8AC3E}">
        <p14:creationId xmlns:p14="http://schemas.microsoft.com/office/powerpoint/2010/main" val="42372638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olo 1">
            <a:extLst>
              <a:ext uri="{FF2B5EF4-FFF2-40B4-BE49-F238E27FC236}">
                <a16:creationId xmlns:a16="http://schemas.microsoft.com/office/drawing/2014/main" id="{59868BAA-A493-4455-945E-0FC042E09E32}"/>
              </a:ext>
            </a:extLst>
          </p:cNvPr>
          <p:cNvSpPr txBox="1">
            <a:spLocks/>
          </p:cNvSpPr>
          <p:nvPr/>
        </p:nvSpPr>
        <p:spPr>
          <a:xfrm>
            <a:off x="1522476" y="362426"/>
            <a:ext cx="9144000" cy="72423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600" b="1">
                <a:solidFill>
                  <a:schemeClr val="accent2"/>
                </a:solidFill>
                <a:latin typeface="+mn-lt"/>
              </a:rPr>
              <a:t>Obiettivi della ricerca </a:t>
            </a:r>
            <a:endParaRPr lang="it-IT" sz="3600" b="1" dirty="0">
              <a:solidFill>
                <a:schemeClr val="accent2"/>
              </a:solidFill>
              <a:latin typeface="+mn-lt"/>
            </a:endParaRPr>
          </a:p>
        </p:txBody>
      </p:sp>
      <p:sp>
        <p:nvSpPr>
          <p:cNvPr id="6" name="CasellaDiTesto 5">
            <a:extLst>
              <a:ext uri="{FF2B5EF4-FFF2-40B4-BE49-F238E27FC236}">
                <a16:creationId xmlns:a16="http://schemas.microsoft.com/office/drawing/2014/main" id="{6041C10A-F308-40D5-BDF9-6106B186D056}"/>
              </a:ext>
            </a:extLst>
          </p:cNvPr>
          <p:cNvSpPr txBox="1"/>
          <p:nvPr/>
        </p:nvSpPr>
        <p:spPr>
          <a:xfrm>
            <a:off x="1608083" y="2090172"/>
            <a:ext cx="9522371" cy="2308324"/>
          </a:xfrm>
          <a:prstGeom prst="rect">
            <a:avLst/>
          </a:prstGeom>
          <a:noFill/>
          <a:ln>
            <a:noFill/>
          </a:ln>
        </p:spPr>
        <p:txBody>
          <a:bodyPr wrap="square">
            <a:spAutoFit/>
          </a:bodyPr>
          <a:lstStyle/>
          <a:p>
            <a:pPr algn="just"/>
            <a:r>
              <a:rPr lang="it-IT" sz="2400" b="0" i="0" dirty="0">
                <a:solidFill>
                  <a:srgbClr val="000000"/>
                </a:solidFill>
                <a:effectLst/>
              </a:rPr>
              <a:t>Realizzare un’indagine </a:t>
            </a:r>
            <a:r>
              <a:rPr lang="it-IT" sz="2400" b="1" i="0" dirty="0">
                <a:solidFill>
                  <a:srgbClr val="000000"/>
                </a:solidFill>
                <a:effectLst/>
              </a:rPr>
              <a:t>quantitativa (survey) e qualitativa (focus group) </a:t>
            </a:r>
            <a:r>
              <a:rPr lang="it-IT" sz="2400" b="0" i="0" dirty="0">
                <a:solidFill>
                  <a:srgbClr val="000000"/>
                </a:solidFill>
                <a:effectLst/>
              </a:rPr>
              <a:t>sull’universo degli ETS e delle persone (volontari) </a:t>
            </a:r>
            <a:r>
              <a:rPr lang="it-IT" sz="2400" b="0" i="0" dirty="0" smtClean="0">
                <a:solidFill>
                  <a:srgbClr val="000000"/>
                </a:solidFill>
                <a:effectLst/>
              </a:rPr>
              <a:t>del FVG, </a:t>
            </a:r>
            <a:r>
              <a:rPr lang="it-IT" sz="2400" b="0" i="0" dirty="0">
                <a:solidFill>
                  <a:srgbClr val="000000"/>
                </a:solidFill>
                <a:effectLst/>
              </a:rPr>
              <a:t>al fine di:</a:t>
            </a:r>
          </a:p>
          <a:p>
            <a:pPr algn="just"/>
            <a:endParaRPr lang="it-IT" sz="2400" b="0" i="0" dirty="0">
              <a:solidFill>
                <a:srgbClr val="000000"/>
              </a:solidFill>
              <a:effectLst/>
            </a:endParaRPr>
          </a:p>
          <a:p>
            <a:pPr marL="285750" indent="-285750" algn="just">
              <a:buFont typeface="Arial" panose="020B0604020202020204" pitchFamily="34" charset="0"/>
              <a:buChar char="•"/>
            </a:pPr>
            <a:r>
              <a:rPr lang="it-IT" sz="2400" b="0" i="0" dirty="0">
                <a:solidFill>
                  <a:srgbClr val="000000"/>
                </a:solidFill>
                <a:effectLst/>
              </a:rPr>
              <a:t>rilevare i fabbisogni in termini di servizi </a:t>
            </a:r>
          </a:p>
          <a:p>
            <a:pPr marL="285750" indent="-285750" algn="just">
              <a:buFont typeface="Arial" panose="020B0604020202020204" pitchFamily="34" charset="0"/>
              <a:buChar char="•"/>
            </a:pPr>
            <a:r>
              <a:rPr lang="it-IT" sz="2400" b="0" i="0" dirty="0">
                <a:solidFill>
                  <a:srgbClr val="000000"/>
                </a:solidFill>
                <a:effectLst/>
              </a:rPr>
              <a:t>valutare il grado di soddisfazione percepito per i servizi </a:t>
            </a:r>
            <a:r>
              <a:rPr lang="it-IT" sz="2400" dirty="0">
                <a:solidFill>
                  <a:srgbClr val="000000"/>
                </a:solidFill>
              </a:rPr>
              <a:t>erogati </a:t>
            </a:r>
            <a:r>
              <a:rPr lang="it-IT" sz="2400" b="0" i="0" dirty="0">
                <a:solidFill>
                  <a:srgbClr val="000000"/>
                </a:solidFill>
                <a:effectLst/>
              </a:rPr>
              <a:t>da CSV FVG</a:t>
            </a:r>
          </a:p>
        </p:txBody>
      </p:sp>
    </p:spTree>
    <p:extLst>
      <p:ext uri="{BB962C8B-B14F-4D97-AF65-F5344CB8AC3E}">
        <p14:creationId xmlns:p14="http://schemas.microsoft.com/office/powerpoint/2010/main" val="34152778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asellaDiTesto 13">
            <a:extLst>
              <a:ext uri="{FF2B5EF4-FFF2-40B4-BE49-F238E27FC236}">
                <a16:creationId xmlns:a16="http://schemas.microsoft.com/office/drawing/2014/main" id="{06E4DA68-823A-4736-B59A-CC5554DABD55}"/>
              </a:ext>
            </a:extLst>
          </p:cNvPr>
          <p:cNvSpPr txBox="1"/>
          <p:nvPr/>
        </p:nvSpPr>
        <p:spPr>
          <a:xfrm>
            <a:off x="2665123" y="92333"/>
            <a:ext cx="2975621" cy="369332"/>
          </a:xfrm>
          <a:prstGeom prst="rect">
            <a:avLst/>
          </a:prstGeom>
          <a:noFill/>
        </p:spPr>
        <p:txBody>
          <a:bodyPr wrap="square">
            <a:spAutoFit/>
          </a:bodyPr>
          <a:lstStyle/>
          <a:p>
            <a:pPr algn="l" fontAlgn="b">
              <a:spcBef>
                <a:spcPts val="0"/>
              </a:spcBef>
              <a:spcAft>
                <a:spcPts val="0"/>
              </a:spcAft>
            </a:pPr>
            <a:r>
              <a:rPr lang="it-IT" sz="1800" b="1" i="0" u="none" strike="noStrike" dirty="0">
                <a:solidFill>
                  <a:schemeClr val="accent2"/>
                </a:solidFill>
                <a:effectLst/>
                <a:latin typeface="Calibri" panose="020F0502020204030204" pitchFamily="34" charset="0"/>
              </a:rPr>
              <a:t>Persone e territorio</a:t>
            </a:r>
            <a:endParaRPr lang="it-IT" sz="3600" b="0" i="0" u="none" strike="noStrike" dirty="0">
              <a:solidFill>
                <a:schemeClr val="accent2"/>
              </a:solidFill>
              <a:effectLst/>
              <a:latin typeface="Arial" panose="020B0604020202020204" pitchFamily="34" charset="0"/>
            </a:endParaRPr>
          </a:p>
        </p:txBody>
      </p:sp>
      <p:sp>
        <p:nvSpPr>
          <p:cNvPr id="23" name="CasellaDiTesto 22">
            <a:extLst>
              <a:ext uri="{FF2B5EF4-FFF2-40B4-BE49-F238E27FC236}">
                <a16:creationId xmlns:a16="http://schemas.microsoft.com/office/drawing/2014/main" id="{670E3749-EF57-4F3F-AC02-465648D3B5FD}"/>
              </a:ext>
            </a:extLst>
          </p:cNvPr>
          <p:cNvSpPr txBox="1"/>
          <p:nvPr/>
        </p:nvSpPr>
        <p:spPr>
          <a:xfrm>
            <a:off x="608074" y="1225689"/>
            <a:ext cx="6833249" cy="4278094"/>
          </a:xfrm>
          <a:prstGeom prst="rect">
            <a:avLst/>
          </a:prstGeom>
          <a:noFill/>
        </p:spPr>
        <p:txBody>
          <a:bodyPr wrap="square">
            <a:spAutoFit/>
          </a:bodyPr>
          <a:lstStyle/>
          <a:p>
            <a:pPr algn="just"/>
            <a:r>
              <a:rPr lang="it-IT" sz="1600" b="1" i="0" u="none" strike="noStrike" dirty="0">
                <a:solidFill>
                  <a:srgbClr val="000000"/>
                </a:solidFill>
                <a:effectLst/>
                <a:latin typeface="Calibri" panose="020F0502020204030204" pitchFamily="34" charset="0"/>
              </a:rPr>
              <a:t>Motivazione e valorizzazione di volontari e collaboratori</a:t>
            </a:r>
            <a:r>
              <a:rPr lang="it-IT" sz="1600" b="0" i="0" u="none" strike="noStrike" dirty="0">
                <a:solidFill>
                  <a:srgbClr val="000000"/>
                </a:solidFill>
                <a:effectLst/>
                <a:latin typeface="Calibri" panose="020F0502020204030204" pitchFamily="34" charset="0"/>
              </a:rPr>
              <a:t>: sul fabbisogno di </a:t>
            </a:r>
            <a:r>
              <a:rPr lang="it-IT" sz="1600" b="0" i="0" u="none" strike="noStrike" dirty="0" err="1">
                <a:solidFill>
                  <a:srgbClr val="000000"/>
                </a:solidFill>
                <a:effectLst/>
                <a:latin typeface="Calibri" panose="020F0502020204030204" pitchFamily="34" charset="0"/>
              </a:rPr>
              <a:t>ri</a:t>
            </a:r>
            <a:r>
              <a:rPr lang="it-IT" sz="1600" b="0" i="0" u="none" strike="noStrike" dirty="0">
                <a:solidFill>
                  <a:srgbClr val="000000"/>
                </a:solidFill>
                <a:effectLst/>
                <a:latin typeface="Calibri" panose="020F0502020204030204" pitchFamily="34" charset="0"/>
              </a:rPr>
              <a:t>-motivazione può avere influito la </a:t>
            </a:r>
            <a:r>
              <a:rPr lang="it-IT" sz="1600" dirty="0">
                <a:solidFill>
                  <a:srgbClr val="000000"/>
                </a:solidFill>
                <a:latin typeface="Calibri" panose="020F0502020204030204" pitchFamily="34" charset="0"/>
              </a:rPr>
              <a:t> pandemia che ha «fermato» molte attività, con conseguente demotivazione. Il</a:t>
            </a:r>
            <a:r>
              <a:rPr lang="it-IT" sz="1600" b="0" i="0" u="none" strike="noStrike" dirty="0">
                <a:solidFill>
                  <a:srgbClr val="000000"/>
                </a:solidFill>
                <a:effectLst/>
                <a:latin typeface="Calibri" panose="020F0502020204030204" pitchFamily="34" charset="0"/>
              </a:rPr>
              <a:t> CSV ha organizzato vari momenti formativi su </a:t>
            </a:r>
            <a:r>
              <a:rPr lang="it-IT" sz="1600" dirty="0">
                <a:solidFill>
                  <a:srgbClr val="000000"/>
                </a:solidFill>
                <a:latin typeface="Calibri" panose="020F0502020204030204" pitchFamily="34" charset="0"/>
              </a:rPr>
              <a:t>tali</a:t>
            </a:r>
            <a:r>
              <a:rPr lang="it-IT" sz="1600" b="0" i="0" u="none" strike="noStrike" dirty="0">
                <a:solidFill>
                  <a:srgbClr val="000000"/>
                </a:solidFill>
                <a:effectLst/>
                <a:latin typeface="Calibri" panose="020F0502020204030204" pitchFamily="34" charset="0"/>
              </a:rPr>
              <a:t> aspetti, «ma ciò può bastare?». I volontari risultano molto schiacciati sul pratico e poco gratificati, forse andrebbe valorizzato il loro capitale relazionale</a:t>
            </a:r>
          </a:p>
          <a:p>
            <a:pPr algn="just"/>
            <a:endParaRPr lang="it-IT" sz="1600" dirty="0">
              <a:solidFill>
                <a:srgbClr val="000000"/>
              </a:solidFill>
              <a:latin typeface="Calibri" panose="020F0502020204030204" pitchFamily="34" charset="0"/>
            </a:endParaRPr>
          </a:p>
          <a:p>
            <a:pPr algn="just"/>
            <a:r>
              <a:rPr lang="it-IT" sz="1600" b="1" dirty="0">
                <a:solidFill>
                  <a:srgbClr val="000000"/>
                </a:solidFill>
                <a:latin typeface="Calibri" panose="020F0502020204030204" pitchFamily="34" charset="0"/>
              </a:rPr>
              <a:t>Ricerca e inserimento dei volontari: </a:t>
            </a:r>
            <a:r>
              <a:rPr lang="it-IT" sz="1600" dirty="0">
                <a:solidFill>
                  <a:srgbClr val="000000"/>
                </a:solidFill>
                <a:latin typeface="Calibri" panose="020F0502020204030204" pitchFamily="34" charset="0"/>
              </a:rPr>
              <a:t>se ne parla sempre, ma non risulta particolarmente rilevante. Dunque non è così urgente e importante come sembrerebbe?</a:t>
            </a:r>
          </a:p>
          <a:p>
            <a:pPr algn="just"/>
            <a:endParaRPr lang="it-IT" sz="1600" b="0" i="0" u="none" strike="noStrike" dirty="0">
              <a:solidFill>
                <a:srgbClr val="000000"/>
              </a:solidFill>
              <a:effectLst/>
              <a:latin typeface="Calibri" panose="020F0502020204030204" pitchFamily="34" charset="0"/>
            </a:endParaRPr>
          </a:p>
          <a:p>
            <a:pPr algn="just"/>
            <a:r>
              <a:rPr lang="it-IT" sz="1600" b="1" i="0" u="none" strike="noStrike" dirty="0">
                <a:solidFill>
                  <a:srgbClr val="000000"/>
                </a:solidFill>
                <a:effectLst/>
                <a:latin typeface="Calibri" panose="020F0502020204030204" pitchFamily="34" charset="0"/>
              </a:rPr>
              <a:t>Rapporti e collaborazioni con la PA (scuole, comuni, ASS)  </a:t>
            </a:r>
            <a:r>
              <a:rPr lang="it-IT" sz="1600" b="1" dirty="0">
                <a:solidFill>
                  <a:srgbClr val="000000"/>
                </a:solidFill>
                <a:latin typeface="Calibri" panose="020F0502020204030204" pitchFamily="34" charset="0"/>
              </a:rPr>
              <a:t>+ </a:t>
            </a:r>
            <a:r>
              <a:rPr lang="it-IT" sz="1600" b="1" i="0" u="none" strike="noStrike" dirty="0">
                <a:solidFill>
                  <a:srgbClr val="000000"/>
                </a:solidFill>
                <a:effectLst/>
                <a:latin typeface="Calibri" panose="020F0502020204030204" pitchFamily="34" charset="0"/>
              </a:rPr>
              <a:t>imprese: </a:t>
            </a:r>
            <a:r>
              <a:rPr lang="it-IT" sz="1600" b="0" i="0" u="none" strike="noStrike" dirty="0">
                <a:solidFill>
                  <a:srgbClr val="000000"/>
                </a:solidFill>
                <a:effectLst/>
                <a:latin typeface="Calibri" panose="020F0502020204030204" pitchFamily="34" charset="0"/>
              </a:rPr>
              <a:t>«</a:t>
            </a:r>
            <a:r>
              <a:rPr lang="it-IT" sz="1600" dirty="0">
                <a:latin typeface="Calibri" panose="020F0502020204030204" pitchFamily="34" charset="0"/>
                <a:ea typeface="Calibri" panose="020F0502020204030204" pitchFamily="34" charset="0"/>
                <a:cs typeface="Times New Roman" panose="02020603050405020304" pitchFamily="18" charset="0"/>
              </a:rPr>
              <a:t>le imprese tendono a rivolgersi al TS quando non trovano risposte nella PA e la PA non ha ancora adottato il metodo della co-progettazione», quindi il tema è: come collaborare nell’ambito di un sistema complesso? </a:t>
            </a:r>
            <a:r>
              <a:rPr lang="it-IT" sz="1600" b="0" i="0" u="none" strike="noStrike" dirty="0">
                <a:solidFill>
                  <a:srgbClr val="000000"/>
                </a:solidFill>
                <a:effectLst/>
                <a:latin typeface="Calibri" panose="020F0502020204030204" pitchFamily="34" charset="0"/>
              </a:rPr>
              <a:t>Da leggere insieme con la «conoscenza del territorio» e con la «volontà di fare rete». Emerge anche in questo caso una cultura in cui prevale la dimensione «individuale» dell’associazione più che una visione interconnessa con altri soggetti. </a:t>
            </a:r>
            <a:endParaRPr lang="it-IT" sz="1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 name="CasellaDiTesto 1">
            <a:extLst>
              <a:ext uri="{FF2B5EF4-FFF2-40B4-BE49-F238E27FC236}">
                <a16:creationId xmlns:a16="http://schemas.microsoft.com/office/drawing/2014/main" id="{385143E3-C181-40D8-A036-FC5B0DBFB7EA}"/>
              </a:ext>
            </a:extLst>
          </p:cNvPr>
          <p:cNvSpPr txBox="1"/>
          <p:nvPr/>
        </p:nvSpPr>
        <p:spPr>
          <a:xfrm>
            <a:off x="8537454" y="1672647"/>
            <a:ext cx="3142593" cy="2585323"/>
          </a:xfrm>
          <a:prstGeom prst="rect">
            <a:avLst/>
          </a:prstGeom>
          <a:noFill/>
        </p:spPr>
        <p:txBody>
          <a:bodyPr wrap="square" rtlCol="0">
            <a:spAutoFit/>
          </a:bodyPr>
          <a:lstStyle/>
          <a:p>
            <a:pPr algn="just"/>
            <a:endParaRPr lang="it-IT" dirty="0"/>
          </a:p>
          <a:p>
            <a:pPr marL="285750" indent="-285750" algn="just">
              <a:buFont typeface="Arial" panose="020B0604020202020204" pitchFamily="34" charset="0"/>
              <a:buChar char="•"/>
            </a:pPr>
            <a:r>
              <a:rPr lang="it-IT" sz="1600" dirty="0"/>
              <a:t>Quali strumenti per </a:t>
            </a:r>
            <a:r>
              <a:rPr lang="it-IT" sz="1600" dirty="0" err="1"/>
              <a:t>ri</a:t>
            </a:r>
            <a:r>
              <a:rPr lang="it-IT" sz="1600" dirty="0"/>
              <a:t>-motivare le persone verso il volontariato dopo il Covid?</a:t>
            </a:r>
          </a:p>
          <a:p>
            <a:pPr marL="285750" indent="-285750" algn="just">
              <a:buFont typeface="Arial" panose="020B0604020202020204" pitchFamily="34" charset="0"/>
              <a:buChar char="•"/>
            </a:pPr>
            <a:endParaRPr lang="it-IT" sz="1600" dirty="0"/>
          </a:p>
          <a:p>
            <a:pPr marL="285750" indent="-285750" algn="just">
              <a:buFont typeface="Arial" panose="020B0604020202020204" pitchFamily="34" charset="0"/>
              <a:buChar char="•"/>
            </a:pPr>
            <a:r>
              <a:rPr lang="it-IT" sz="1600" dirty="0"/>
              <a:t>Come imparare a leggere la complessità e a collaborare con i soggetti del territorio, in modo innovativo, superando le logiche del passato?</a:t>
            </a:r>
          </a:p>
        </p:txBody>
      </p:sp>
      <p:sp>
        <p:nvSpPr>
          <p:cNvPr id="5" name="CasellaDiTesto 4">
            <a:extLst>
              <a:ext uri="{FF2B5EF4-FFF2-40B4-BE49-F238E27FC236}">
                <a16:creationId xmlns:a16="http://schemas.microsoft.com/office/drawing/2014/main" id="{3668C16B-7AB8-4AC6-AC8F-53A8ED9A6DAB}"/>
              </a:ext>
            </a:extLst>
          </p:cNvPr>
          <p:cNvSpPr txBox="1"/>
          <p:nvPr/>
        </p:nvSpPr>
        <p:spPr>
          <a:xfrm>
            <a:off x="601289" y="618732"/>
            <a:ext cx="6096000" cy="375552"/>
          </a:xfrm>
          <a:prstGeom prst="rect">
            <a:avLst/>
          </a:prstGeom>
          <a:noFill/>
        </p:spPr>
        <p:txBody>
          <a:bodyPr wrap="square">
            <a:spAutoFit/>
          </a:bodyPr>
          <a:lstStyle/>
          <a:p>
            <a:pPr algn="ctr">
              <a:lnSpc>
                <a:spcPct val="107000"/>
              </a:lnSpc>
              <a:spcAft>
                <a:spcPts val="800"/>
              </a:spcAft>
            </a:pPr>
            <a:r>
              <a:rPr lang="it-IT" dirty="0">
                <a:ln w="0"/>
                <a:solidFill>
                  <a:schemeClr val="accent2"/>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Times New Roman" panose="02020603050405020304" pitchFamily="18" charset="0"/>
              </a:rPr>
              <a:t>L’analisi dei focus</a:t>
            </a:r>
          </a:p>
        </p:txBody>
      </p:sp>
      <p:sp>
        <p:nvSpPr>
          <p:cNvPr id="6" name="CasellaDiTesto 5">
            <a:extLst>
              <a:ext uri="{FF2B5EF4-FFF2-40B4-BE49-F238E27FC236}">
                <a16:creationId xmlns:a16="http://schemas.microsoft.com/office/drawing/2014/main" id="{8561C823-7BA6-4D3D-A729-E6B8E80B2522}"/>
              </a:ext>
            </a:extLst>
          </p:cNvPr>
          <p:cNvSpPr txBox="1"/>
          <p:nvPr/>
        </p:nvSpPr>
        <p:spPr>
          <a:xfrm>
            <a:off x="6825718" y="607870"/>
            <a:ext cx="6096000" cy="375552"/>
          </a:xfrm>
          <a:prstGeom prst="rect">
            <a:avLst/>
          </a:prstGeom>
          <a:noFill/>
        </p:spPr>
        <p:txBody>
          <a:bodyPr wrap="square">
            <a:spAutoFit/>
          </a:bodyPr>
          <a:lstStyle/>
          <a:p>
            <a:pPr algn="ctr">
              <a:lnSpc>
                <a:spcPct val="107000"/>
              </a:lnSpc>
              <a:spcAft>
                <a:spcPts val="800"/>
              </a:spcAft>
            </a:pPr>
            <a:r>
              <a:rPr lang="it-IT" dirty="0">
                <a:ln w="0"/>
                <a:solidFill>
                  <a:schemeClr val="accent2"/>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Times New Roman" panose="02020603050405020304" pitchFamily="18" charset="0"/>
              </a:rPr>
              <a:t>Le priorità su cui agire per CSV</a:t>
            </a:r>
            <a:endParaRPr lang="it-IT" sz="1800" dirty="0">
              <a:ln w="0"/>
              <a:solidFill>
                <a:schemeClr val="accent2"/>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7" name="Connettore diritto 6">
            <a:extLst>
              <a:ext uri="{FF2B5EF4-FFF2-40B4-BE49-F238E27FC236}">
                <a16:creationId xmlns:a16="http://schemas.microsoft.com/office/drawing/2014/main" id="{44D7273F-C54B-4D20-811F-7ADCFA38F066}"/>
              </a:ext>
            </a:extLst>
          </p:cNvPr>
          <p:cNvCxnSpPr>
            <a:cxnSpLocks/>
          </p:cNvCxnSpPr>
          <p:nvPr/>
        </p:nvCxnSpPr>
        <p:spPr>
          <a:xfrm>
            <a:off x="7793420" y="0"/>
            <a:ext cx="0" cy="2867913"/>
          </a:xfrm>
          <a:prstGeom prst="line">
            <a:avLst/>
          </a:prstGeom>
          <a:ln w="76200">
            <a:solidFill>
              <a:schemeClr val="accent6">
                <a:lumMod val="60000"/>
                <a:lumOff val="40000"/>
              </a:schemeClr>
            </a:solidFill>
          </a:ln>
        </p:spPr>
        <p:style>
          <a:lnRef idx="1">
            <a:schemeClr val="accent2"/>
          </a:lnRef>
          <a:fillRef idx="0">
            <a:schemeClr val="accent2"/>
          </a:fillRef>
          <a:effectRef idx="0">
            <a:schemeClr val="accent2"/>
          </a:effectRef>
          <a:fontRef idx="minor">
            <a:schemeClr val="tx1"/>
          </a:fontRef>
        </p:style>
      </p:cxnSp>
      <p:pic>
        <p:nvPicPr>
          <p:cNvPr id="8" name="Elemento grafico 7" descr="Cerchio con freccia sinistra con riempimento a tinta unita">
            <a:extLst>
              <a:ext uri="{FF2B5EF4-FFF2-40B4-BE49-F238E27FC236}">
                <a16:creationId xmlns:a16="http://schemas.microsoft.com/office/drawing/2014/main" id="{75BCB206-7500-42B5-B7E2-C1906F27960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rot="10800000">
            <a:off x="7105486" y="2741065"/>
            <a:ext cx="1375869" cy="1375869"/>
          </a:xfrm>
          <a:prstGeom prst="rect">
            <a:avLst/>
          </a:prstGeom>
        </p:spPr>
      </p:pic>
      <p:cxnSp>
        <p:nvCxnSpPr>
          <p:cNvPr id="9" name="Connettore diritto 8">
            <a:extLst>
              <a:ext uri="{FF2B5EF4-FFF2-40B4-BE49-F238E27FC236}">
                <a16:creationId xmlns:a16="http://schemas.microsoft.com/office/drawing/2014/main" id="{BD818ACB-AABE-4BCC-99FF-B4C4D76C1901}"/>
              </a:ext>
            </a:extLst>
          </p:cNvPr>
          <p:cNvCxnSpPr>
            <a:cxnSpLocks/>
          </p:cNvCxnSpPr>
          <p:nvPr/>
        </p:nvCxnSpPr>
        <p:spPr>
          <a:xfrm>
            <a:off x="7828809" y="3990087"/>
            <a:ext cx="0" cy="2867913"/>
          </a:xfrm>
          <a:prstGeom prst="line">
            <a:avLst/>
          </a:prstGeom>
          <a:ln w="76200">
            <a:solidFill>
              <a:schemeClr val="accent6">
                <a:lumMod val="60000"/>
                <a:lumOff val="40000"/>
              </a:schemeClr>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2647994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asellaDiTesto 14">
            <a:extLst>
              <a:ext uri="{FF2B5EF4-FFF2-40B4-BE49-F238E27FC236}">
                <a16:creationId xmlns:a16="http://schemas.microsoft.com/office/drawing/2014/main" id="{7AF36F4A-D8C5-456F-82F9-E8972D6855AE}"/>
              </a:ext>
            </a:extLst>
          </p:cNvPr>
          <p:cNvSpPr txBox="1"/>
          <p:nvPr/>
        </p:nvSpPr>
        <p:spPr>
          <a:xfrm>
            <a:off x="589717" y="3362491"/>
            <a:ext cx="6093724" cy="369332"/>
          </a:xfrm>
          <a:prstGeom prst="rect">
            <a:avLst/>
          </a:prstGeom>
          <a:noFill/>
        </p:spPr>
        <p:txBody>
          <a:bodyPr wrap="square">
            <a:spAutoFit/>
          </a:bodyPr>
          <a:lstStyle/>
          <a:p>
            <a:r>
              <a:rPr lang="it-IT" sz="1800" b="1" i="0" u="none" strike="noStrike" dirty="0">
                <a:solidFill>
                  <a:schemeClr val="accent2"/>
                </a:solidFill>
                <a:effectLst/>
                <a:latin typeface="Calibri" panose="020F0502020204030204" pitchFamily="34" charset="0"/>
              </a:rPr>
              <a:t>Sostenibilità economica</a:t>
            </a:r>
            <a:endParaRPr lang="it-IT" dirty="0"/>
          </a:p>
        </p:txBody>
      </p:sp>
      <p:sp>
        <p:nvSpPr>
          <p:cNvPr id="16" name="CasellaDiTesto 15">
            <a:extLst>
              <a:ext uri="{FF2B5EF4-FFF2-40B4-BE49-F238E27FC236}">
                <a16:creationId xmlns:a16="http://schemas.microsoft.com/office/drawing/2014/main" id="{62D91104-0962-4952-AB09-F2E9F3479F4A}"/>
              </a:ext>
            </a:extLst>
          </p:cNvPr>
          <p:cNvSpPr txBox="1"/>
          <p:nvPr/>
        </p:nvSpPr>
        <p:spPr>
          <a:xfrm>
            <a:off x="771705" y="914858"/>
            <a:ext cx="3082589" cy="369332"/>
          </a:xfrm>
          <a:prstGeom prst="rect">
            <a:avLst/>
          </a:prstGeom>
          <a:noFill/>
        </p:spPr>
        <p:txBody>
          <a:bodyPr wrap="square">
            <a:spAutoFit/>
          </a:bodyPr>
          <a:lstStyle/>
          <a:p>
            <a:pPr algn="l" fontAlgn="b">
              <a:spcBef>
                <a:spcPts val="0"/>
              </a:spcBef>
              <a:spcAft>
                <a:spcPts val="0"/>
              </a:spcAft>
            </a:pPr>
            <a:r>
              <a:rPr lang="it-IT" sz="1800" b="1" i="0" u="none" strike="noStrike" dirty="0">
                <a:solidFill>
                  <a:schemeClr val="accent2"/>
                </a:solidFill>
                <a:effectLst/>
                <a:latin typeface="Calibri" panose="020F0502020204030204" pitchFamily="34" charset="0"/>
              </a:rPr>
              <a:t>Valutazione impatto sociale</a:t>
            </a:r>
            <a:endParaRPr lang="it-IT" sz="3600" b="0" i="0" u="none" strike="noStrike" dirty="0">
              <a:solidFill>
                <a:schemeClr val="accent2"/>
              </a:solidFill>
              <a:effectLst/>
              <a:latin typeface="Arial" panose="020B0604020202020204" pitchFamily="34" charset="0"/>
            </a:endParaRPr>
          </a:p>
        </p:txBody>
      </p:sp>
      <p:sp>
        <p:nvSpPr>
          <p:cNvPr id="18" name="CasellaDiTesto 17">
            <a:extLst>
              <a:ext uri="{FF2B5EF4-FFF2-40B4-BE49-F238E27FC236}">
                <a16:creationId xmlns:a16="http://schemas.microsoft.com/office/drawing/2014/main" id="{8DA4E7AC-5B66-4AE7-826E-869DD9CAEC6A}"/>
              </a:ext>
            </a:extLst>
          </p:cNvPr>
          <p:cNvSpPr txBox="1"/>
          <p:nvPr/>
        </p:nvSpPr>
        <p:spPr>
          <a:xfrm>
            <a:off x="553990" y="1448372"/>
            <a:ext cx="6866311" cy="1815882"/>
          </a:xfrm>
          <a:prstGeom prst="rect">
            <a:avLst/>
          </a:prstGeom>
          <a:noFill/>
        </p:spPr>
        <p:txBody>
          <a:bodyPr wrap="square">
            <a:spAutoFit/>
          </a:bodyPr>
          <a:lstStyle/>
          <a:p>
            <a:pPr marL="285750" indent="-285750" algn="l" fontAlgn="t">
              <a:buFont typeface="Arial" panose="020B0604020202020204" pitchFamily="34" charset="0"/>
              <a:buChar char="•"/>
            </a:pPr>
            <a:r>
              <a:rPr lang="it-IT" sz="1600" b="0" i="0" u="none" strike="noStrike" dirty="0">
                <a:solidFill>
                  <a:srgbClr val="000000"/>
                </a:solidFill>
                <a:effectLst/>
                <a:latin typeface="Calibri" panose="020F0502020204030204" pitchFamily="34" charset="0"/>
              </a:rPr>
              <a:t>Soddisfazione della propria utenza più rilevante per i presidenti: un consenso al proprio operato? </a:t>
            </a:r>
          </a:p>
          <a:p>
            <a:pPr marL="285750" marR="0" lvl="0" indent="-285750" algn="just"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it-IT" sz="1600" b="0" i="0" u="none" strike="noStrike" dirty="0">
                <a:solidFill>
                  <a:srgbClr val="000000"/>
                </a:solidFill>
                <a:effectLst/>
                <a:latin typeface="Calibri" panose="020F0502020204030204" pitchFamily="34" charset="0"/>
              </a:rPr>
              <a:t>Valutazione dell’impatto sociale dell’Ente: è stato davvero capito questo concetto, oppure può essere stato confuso con il consenso o la capacità di soddisfare l’utente finale da parte dell’ETS?</a:t>
            </a:r>
          </a:p>
          <a:p>
            <a:pPr marL="285750" marR="0" lvl="0" indent="-2857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it-IT" sz="1600" b="0" i="0" u="none" strike="noStrike" dirty="0">
                <a:solidFill>
                  <a:srgbClr val="000000"/>
                </a:solidFill>
                <a:effectLst/>
                <a:latin typeface="Calibri" panose="020F0502020204030204" pitchFamily="34" charset="0"/>
              </a:rPr>
              <a:t>Rendicontazione sociale delle attività dell’ente (es. bilancio sociale): percepita solo come aggravio amministrativo?    </a:t>
            </a:r>
          </a:p>
        </p:txBody>
      </p:sp>
      <p:sp>
        <p:nvSpPr>
          <p:cNvPr id="20" name="CasellaDiTesto 19">
            <a:extLst>
              <a:ext uri="{FF2B5EF4-FFF2-40B4-BE49-F238E27FC236}">
                <a16:creationId xmlns:a16="http://schemas.microsoft.com/office/drawing/2014/main" id="{873712A2-72B0-461D-BA3B-C5E279DE5227}"/>
              </a:ext>
            </a:extLst>
          </p:cNvPr>
          <p:cNvSpPr txBox="1"/>
          <p:nvPr/>
        </p:nvSpPr>
        <p:spPr>
          <a:xfrm>
            <a:off x="589717" y="3743115"/>
            <a:ext cx="7013459" cy="2554545"/>
          </a:xfrm>
          <a:prstGeom prst="rect">
            <a:avLst/>
          </a:prstGeom>
          <a:noFill/>
        </p:spPr>
        <p:txBody>
          <a:bodyPr wrap="square">
            <a:spAutoFit/>
          </a:bodyPr>
          <a:lstStyle/>
          <a:p>
            <a:pPr marL="285750" indent="-285750">
              <a:buFont typeface="Arial" panose="020B0604020202020204" pitchFamily="34" charset="0"/>
              <a:buChar char="•"/>
            </a:pPr>
            <a:r>
              <a:rPr lang="it-IT" sz="1600" dirty="0">
                <a:solidFill>
                  <a:srgbClr val="000000"/>
                </a:solidFill>
                <a:latin typeface="Calibri" panose="020F0502020204030204" pitchFamily="34" charset="0"/>
              </a:rPr>
              <a:t>Bloccati nei soliti schemi di finanziamento</a:t>
            </a:r>
          </a:p>
          <a:p>
            <a:pPr marL="285750" indent="-285750">
              <a:buFont typeface="Arial" panose="020B0604020202020204" pitchFamily="34" charset="0"/>
              <a:buChar char="•"/>
            </a:pPr>
            <a:r>
              <a:rPr lang="it-IT" sz="1600" b="0" i="0" u="none" strike="noStrike" dirty="0">
                <a:solidFill>
                  <a:srgbClr val="000000"/>
                </a:solidFill>
                <a:effectLst/>
                <a:latin typeface="Calibri" panose="020F0502020204030204" pitchFamily="34" charset="0"/>
              </a:rPr>
              <a:t>La ricerca fondi «alternativa» al contributo regionale richiede un cambio di approccio e l’acquisizione di strumenti, ma anche la capacità di dialogare con altri soggetti del territorio. Conferma dunque quella tendenza a «fare da soli» rispetto sia ad altri ETS sia ad altri soggetti.</a:t>
            </a:r>
          </a:p>
          <a:p>
            <a:pPr marL="285750" indent="-285750">
              <a:buFont typeface="Arial" panose="020B0604020202020204" pitchFamily="34" charset="0"/>
              <a:buChar char="•"/>
            </a:pPr>
            <a:r>
              <a:rPr lang="it-IT" sz="1600" dirty="0">
                <a:solidFill>
                  <a:srgbClr val="000000"/>
                </a:solidFill>
                <a:latin typeface="Calibri" panose="020F0502020204030204" pitchFamily="34" charset="0"/>
              </a:rPr>
              <a:t>Sembra tutto difficile e non c’è l’abitudine e le capacità a guardare ad altro. Con riferimento alla condivisione delle risorse, ci si chiede: non conoscono o non vogliono questa modalità?</a:t>
            </a:r>
          </a:p>
          <a:p>
            <a:pPr marL="285750" indent="-285750">
              <a:buFont typeface="Arial" panose="020B0604020202020204" pitchFamily="34" charset="0"/>
              <a:buChar char="•"/>
            </a:pPr>
            <a:r>
              <a:rPr lang="it-IT" sz="1600" dirty="0">
                <a:solidFill>
                  <a:srgbClr val="000000"/>
                </a:solidFill>
                <a:latin typeface="Calibri" panose="020F0502020204030204" pitchFamily="34" charset="0"/>
              </a:rPr>
              <a:t>Rendicontazione: mancano le capacità, andrebbero rafforzate.</a:t>
            </a:r>
          </a:p>
          <a:p>
            <a:pPr marL="285750" indent="-285750">
              <a:buFont typeface="Arial" panose="020B0604020202020204" pitchFamily="34" charset="0"/>
              <a:buChar char="•"/>
            </a:pPr>
            <a:r>
              <a:rPr lang="it-IT" sz="1600" dirty="0">
                <a:solidFill>
                  <a:srgbClr val="000000"/>
                </a:solidFill>
                <a:latin typeface="Calibri" panose="020F0502020204030204" pitchFamily="34" charset="0"/>
              </a:rPr>
              <a:t>Ricerca fondi: è considerato inutile o non sanno proprio di cosa si tratta?</a:t>
            </a:r>
          </a:p>
        </p:txBody>
      </p:sp>
      <p:sp>
        <p:nvSpPr>
          <p:cNvPr id="6" name="CasellaDiTesto 5">
            <a:extLst>
              <a:ext uri="{FF2B5EF4-FFF2-40B4-BE49-F238E27FC236}">
                <a16:creationId xmlns:a16="http://schemas.microsoft.com/office/drawing/2014/main" id="{7AAAC169-9FBC-47C2-A5F2-20EE3917968E}"/>
              </a:ext>
            </a:extLst>
          </p:cNvPr>
          <p:cNvSpPr txBox="1"/>
          <p:nvPr/>
        </p:nvSpPr>
        <p:spPr>
          <a:xfrm>
            <a:off x="493183" y="360669"/>
            <a:ext cx="6096000" cy="375552"/>
          </a:xfrm>
          <a:prstGeom prst="rect">
            <a:avLst/>
          </a:prstGeom>
          <a:noFill/>
        </p:spPr>
        <p:txBody>
          <a:bodyPr wrap="square">
            <a:spAutoFit/>
          </a:bodyPr>
          <a:lstStyle/>
          <a:p>
            <a:pPr algn="ctr">
              <a:lnSpc>
                <a:spcPct val="107000"/>
              </a:lnSpc>
              <a:spcAft>
                <a:spcPts val="800"/>
              </a:spcAft>
            </a:pPr>
            <a:r>
              <a:rPr lang="it-IT" dirty="0">
                <a:ln w="0"/>
                <a:solidFill>
                  <a:schemeClr val="accent2"/>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Times New Roman" panose="02020603050405020304" pitchFamily="18" charset="0"/>
              </a:rPr>
              <a:t>L’analisi dei focus</a:t>
            </a:r>
          </a:p>
        </p:txBody>
      </p:sp>
      <p:sp>
        <p:nvSpPr>
          <p:cNvPr id="7" name="CasellaDiTesto 6">
            <a:extLst>
              <a:ext uri="{FF2B5EF4-FFF2-40B4-BE49-F238E27FC236}">
                <a16:creationId xmlns:a16="http://schemas.microsoft.com/office/drawing/2014/main" id="{3C056176-8B14-48A3-98B9-98C533092593}"/>
              </a:ext>
            </a:extLst>
          </p:cNvPr>
          <p:cNvSpPr txBox="1"/>
          <p:nvPr/>
        </p:nvSpPr>
        <p:spPr>
          <a:xfrm>
            <a:off x="6847489" y="371961"/>
            <a:ext cx="6096000" cy="375552"/>
          </a:xfrm>
          <a:prstGeom prst="rect">
            <a:avLst/>
          </a:prstGeom>
          <a:noFill/>
        </p:spPr>
        <p:txBody>
          <a:bodyPr wrap="square">
            <a:spAutoFit/>
          </a:bodyPr>
          <a:lstStyle/>
          <a:p>
            <a:pPr algn="ctr">
              <a:lnSpc>
                <a:spcPct val="107000"/>
              </a:lnSpc>
              <a:spcAft>
                <a:spcPts val="800"/>
              </a:spcAft>
            </a:pPr>
            <a:r>
              <a:rPr lang="it-IT" dirty="0">
                <a:ln w="0"/>
                <a:solidFill>
                  <a:schemeClr val="accent2"/>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Times New Roman" panose="02020603050405020304" pitchFamily="18" charset="0"/>
              </a:rPr>
              <a:t>Le priorità su cui agire per CSV</a:t>
            </a:r>
            <a:endParaRPr lang="it-IT" sz="1800" dirty="0">
              <a:ln w="0"/>
              <a:solidFill>
                <a:schemeClr val="accent2"/>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8" name="Connettore diritto 7">
            <a:extLst>
              <a:ext uri="{FF2B5EF4-FFF2-40B4-BE49-F238E27FC236}">
                <a16:creationId xmlns:a16="http://schemas.microsoft.com/office/drawing/2014/main" id="{AD090C58-B599-40EE-AA10-864F5D4DCAD7}"/>
              </a:ext>
            </a:extLst>
          </p:cNvPr>
          <p:cNvCxnSpPr>
            <a:cxnSpLocks/>
          </p:cNvCxnSpPr>
          <p:nvPr/>
        </p:nvCxnSpPr>
        <p:spPr>
          <a:xfrm>
            <a:off x="7793420" y="-43542"/>
            <a:ext cx="0" cy="2867913"/>
          </a:xfrm>
          <a:prstGeom prst="line">
            <a:avLst/>
          </a:prstGeom>
          <a:ln w="76200">
            <a:solidFill>
              <a:srgbClr val="666699"/>
            </a:solidFill>
          </a:ln>
        </p:spPr>
        <p:style>
          <a:lnRef idx="1">
            <a:schemeClr val="accent2"/>
          </a:lnRef>
          <a:fillRef idx="0">
            <a:schemeClr val="accent2"/>
          </a:fillRef>
          <a:effectRef idx="0">
            <a:schemeClr val="accent2"/>
          </a:effectRef>
          <a:fontRef idx="minor">
            <a:schemeClr val="tx1"/>
          </a:fontRef>
        </p:style>
      </p:cxnSp>
      <p:cxnSp>
        <p:nvCxnSpPr>
          <p:cNvPr id="9" name="Connettore diritto 8">
            <a:extLst>
              <a:ext uri="{FF2B5EF4-FFF2-40B4-BE49-F238E27FC236}">
                <a16:creationId xmlns:a16="http://schemas.microsoft.com/office/drawing/2014/main" id="{AC8FA6E1-DC0E-4CEC-A037-B398A22723C2}"/>
              </a:ext>
            </a:extLst>
          </p:cNvPr>
          <p:cNvCxnSpPr>
            <a:cxnSpLocks/>
          </p:cNvCxnSpPr>
          <p:nvPr/>
        </p:nvCxnSpPr>
        <p:spPr>
          <a:xfrm>
            <a:off x="7828809" y="3990087"/>
            <a:ext cx="0" cy="2867913"/>
          </a:xfrm>
          <a:prstGeom prst="line">
            <a:avLst/>
          </a:prstGeom>
          <a:ln w="76200">
            <a:solidFill>
              <a:srgbClr val="666699"/>
            </a:solidFill>
          </a:ln>
        </p:spPr>
        <p:style>
          <a:lnRef idx="1">
            <a:schemeClr val="accent2"/>
          </a:lnRef>
          <a:fillRef idx="0">
            <a:schemeClr val="accent2"/>
          </a:fillRef>
          <a:effectRef idx="0">
            <a:schemeClr val="accent2"/>
          </a:effectRef>
          <a:fontRef idx="minor">
            <a:schemeClr val="tx1"/>
          </a:fontRef>
        </p:style>
      </p:cxnSp>
      <p:pic>
        <p:nvPicPr>
          <p:cNvPr id="10" name="Elemento grafico 9" descr="Cerchio con freccia sinistra con riempimento a tinta unita">
            <a:extLst>
              <a:ext uri="{FF2B5EF4-FFF2-40B4-BE49-F238E27FC236}">
                <a16:creationId xmlns:a16="http://schemas.microsoft.com/office/drawing/2014/main" id="{140E1B9A-1815-47B6-98C6-38755A1C54E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rot="10800000">
            <a:off x="7105486" y="2741065"/>
            <a:ext cx="1375869" cy="1375869"/>
          </a:xfrm>
          <a:prstGeom prst="rect">
            <a:avLst/>
          </a:prstGeom>
        </p:spPr>
      </p:pic>
      <p:sp>
        <p:nvSpPr>
          <p:cNvPr id="11" name="CasellaDiTesto 10">
            <a:extLst>
              <a:ext uri="{FF2B5EF4-FFF2-40B4-BE49-F238E27FC236}">
                <a16:creationId xmlns:a16="http://schemas.microsoft.com/office/drawing/2014/main" id="{A5CDBB0E-1A04-4921-BD8A-B9AA63780B8A}"/>
              </a:ext>
            </a:extLst>
          </p:cNvPr>
          <p:cNvSpPr txBox="1"/>
          <p:nvPr/>
        </p:nvSpPr>
        <p:spPr>
          <a:xfrm>
            <a:off x="8424038" y="2259448"/>
            <a:ext cx="3142593" cy="2339102"/>
          </a:xfrm>
          <a:prstGeom prst="rect">
            <a:avLst/>
          </a:prstGeom>
          <a:noFill/>
        </p:spPr>
        <p:txBody>
          <a:bodyPr wrap="square" rtlCol="0">
            <a:spAutoFit/>
          </a:bodyPr>
          <a:lstStyle/>
          <a:p>
            <a:pPr algn="just"/>
            <a:endParaRPr lang="it-IT" dirty="0"/>
          </a:p>
          <a:p>
            <a:pPr marL="285750" indent="-285750" algn="just">
              <a:buFont typeface="Arial" panose="020B0604020202020204" pitchFamily="34" charset="0"/>
              <a:buChar char="•"/>
            </a:pPr>
            <a:r>
              <a:rPr lang="it-IT" sz="1600" dirty="0"/>
              <a:t>Come fare conoscere il concetto (e ciò che sta alla base) di impatto sociale di un ETS</a:t>
            </a:r>
          </a:p>
          <a:p>
            <a:pPr marL="285750" indent="-285750" algn="just">
              <a:buFont typeface="Arial" panose="020B0604020202020204" pitchFamily="34" charset="0"/>
              <a:buChar char="•"/>
            </a:pPr>
            <a:endParaRPr lang="it-IT" sz="1600" dirty="0"/>
          </a:p>
          <a:p>
            <a:pPr marL="285750" indent="-285750" algn="just">
              <a:buFont typeface="Arial" panose="020B0604020202020204" pitchFamily="34" charset="0"/>
              <a:buChar char="•"/>
            </a:pPr>
            <a:r>
              <a:rPr lang="it-IT" sz="1600" dirty="0"/>
              <a:t>Come favorire la ricerca e la capacità di utilizzo di nuove forme di finanziamento? Come superare i «vecchi schemi»?</a:t>
            </a:r>
          </a:p>
        </p:txBody>
      </p:sp>
    </p:spTree>
    <p:extLst>
      <p:ext uri="{BB962C8B-B14F-4D97-AF65-F5344CB8AC3E}">
        <p14:creationId xmlns:p14="http://schemas.microsoft.com/office/powerpoint/2010/main" val="3955778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olo 1">
            <a:extLst>
              <a:ext uri="{FF2B5EF4-FFF2-40B4-BE49-F238E27FC236}">
                <a16:creationId xmlns:a16="http://schemas.microsoft.com/office/drawing/2014/main" id="{84C231FF-61D8-4955-AF37-FFF7E703C50B}"/>
              </a:ext>
            </a:extLst>
          </p:cNvPr>
          <p:cNvSpPr txBox="1">
            <a:spLocks/>
          </p:cNvSpPr>
          <p:nvPr/>
        </p:nvSpPr>
        <p:spPr>
          <a:xfrm>
            <a:off x="-684075" y="174485"/>
            <a:ext cx="6096000" cy="72423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800" b="1" dirty="0">
                <a:solidFill>
                  <a:schemeClr val="accent2"/>
                </a:solidFill>
                <a:latin typeface="+mn-lt"/>
              </a:rPr>
              <a:t>Utilizzo dei servizi e soddisfazione</a:t>
            </a:r>
          </a:p>
        </p:txBody>
      </p:sp>
      <p:sp>
        <p:nvSpPr>
          <p:cNvPr id="4" name="CasellaDiTesto 3">
            <a:extLst>
              <a:ext uri="{FF2B5EF4-FFF2-40B4-BE49-F238E27FC236}">
                <a16:creationId xmlns:a16="http://schemas.microsoft.com/office/drawing/2014/main" id="{9467689D-A2DF-4476-97A5-5EB419027E24}"/>
              </a:ext>
            </a:extLst>
          </p:cNvPr>
          <p:cNvSpPr txBox="1"/>
          <p:nvPr/>
        </p:nvSpPr>
        <p:spPr>
          <a:xfrm>
            <a:off x="450446" y="1354750"/>
            <a:ext cx="6810326" cy="5016758"/>
          </a:xfrm>
          <a:prstGeom prst="rect">
            <a:avLst/>
          </a:prstGeom>
          <a:noFill/>
        </p:spPr>
        <p:txBody>
          <a:bodyPr wrap="square" rtlCol="0">
            <a:spAutoFit/>
          </a:bodyPr>
          <a:lstStyle/>
          <a:p>
            <a:pPr marL="285750" indent="-285750" algn="just">
              <a:buFont typeface="Arial" panose="020B0604020202020204" pitchFamily="34" charset="0"/>
              <a:buChar char="•"/>
            </a:pPr>
            <a:r>
              <a:rPr lang="it-IT" sz="1600" b="1" dirty="0"/>
              <a:t>Servizi: d</a:t>
            </a:r>
            <a:r>
              <a:rPr lang="it-IT" sz="1600" dirty="0"/>
              <a:t>i solito ci si rivolge al CSV per impellenze urgenze, legate molto alla funzionalità,  mentre mancano molti dei servizi rivolti al futuro organizzativo, in cui si lavori sull’identità, sulle visioni delle associazioni, sulla distribuzione delle responsabilità. Manca una domanda relativa alle nuove sfide e complessità e dunque questo si traduce nella gestione da parte di poche persone che spesso non ne hanno neanche le capacità.</a:t>
            </a:r>
          </a:p>
          <a:p>
            <a:pPr marL="285750" indent="-285750" algn="just">
              <a:buFont typeface="Arial" panose="020B0604020202020204" pitchFamily="34" charset="0"/>
              <a:buChar char="•"/>
            </a:pPr>
            <a:r>
              <a:rPr lang="it-IT" sz="1600" dirty="0"/>
              <a:t>Manca uno sguardo più divergente sul territorio e dunque vi è il rischio di perdere molte opportunità esistenti.</a:t>
            </a:r>
          </a:p>
          <a:p>
            <a:pPr marL="285750" indent="-285750" algn="just">
              <a:buFont typeface="Arial" panose="020B0604020202020204" pitchFamily="34" charset="0"/>
              <a:buChar char="•"/>
            </a:pPr>
            <a:endParaRPr lang="it-IT" sz="1600" dirty="0"/>
          </a:p>
          <a:p>
            <a:pPr marL="285750" indent="-285750" algn="just">
              <a:buFont typeface="Arial" panose="020B0604020202020204" pitchFamily="34" charset="0"/>
              <a:buChar char="•"/>
            </a:pPr>
            <a:r>
              <a:rPr lang="it-IT" sz="1600" b="1" dirty="0"/>
              <a:t>Animazione territoriale</a:t>
            </a:r>
            <a:r>
              <a:rPr lang="it-IT" sz="1600" dirty="0"/>
              <a:t>: non è un servizio, ma un impegno da prendere. Per questo è faticoso. E’ importante spiegare cos’è e cosa ci si deve aspettare da essa. </a:t>
            </a:r>
            <a:r>
              <a:rPr lang="it-IT" sz="1600" b="0" i="0" u="none" strike="noStrike" dirty="0">
                <a:solidFill>
                  <a:srgbClr val="000000"/>
                </a:solidFill>
                <a:effectLst/>
                <a:latin typeface="Calibri" panose="020F0502020204030204" pitchFamily="34" charset="0"/>
              </a:rPr>
              <a:t>Il dato relativo alla soddisfazione dell</a:t>
            </a:r>
            <a:r>
              <a:rPr lang="it-IT" sz="1600" dirty="0">
                <a:solidFill>
                  <a:srgbClr val="000000"/>
                </a:solidFill>
                <a:latin typeface="Calibri" panose="020F0502020204030204" pitchFamily="34" charset="0"/>
              </a:rPr>
              <a:t>’Animazione si spiega con il fatto che non si tratta di un «servizio», ma di una modalità di coinvolgimento, è un impegno e dunque va spiegato a tutto tondo cos’è un servizio e qual è l’opportunità di fare parte di una rete. E’ importante chiarire questa differenza! Inoltre, tale informazione va letta con i dati non particolarmente elevati riguardanti la rilevanza attribuita al «fare rete» con gli altri soggetti del territorio e con la «condivisone». La vera domanda è: «ma alle associazioni interessa veramente fare rete?»</a:t>
            </a:r>
            <a:endParaRPr lang="it-IT" sz="1600" b="0" i="0" u="none" strike="noStrike" dirty="0">
              <a:solidFill>
                <a:srgbClr val="000000"/>
              </a:solidFill>
              <a:effectLst/>
              <a:latin typeface="Calibri" panose="020F0502020204030204" pitchFamily="34" charset="0"/>
            </a:endParaRPr>
          </a:p>
          <a:p>
            <a:pPr marL="285750" indent="-285750" algn="just">
              <a:buFont typeface="Arial" panose="020B0604020202020204" pitchFamily="34" charset="0"/>
              <a:buChar char="•"/>
            </a:pPr>
            <a:r>
              <a:rPr lang="it-IT" sz="1600" dirty="0"/>
              <a:t>Sarebbe utile rafforzare la connessione tra sportelli e territori</a:t>
            </a:r>
          </a:p>
        </p:txBody>
      </p:sp>
      <p:sp>
        <p:nvSpPr>
          <p:cNvPr id="5" name="CasellaDiTesto 4">
            <a:extLst>
              <a:ext uri="{FF2B5EF4-FFF2-40B4-BE49-F238E27FC236}">
                <a16:creationId xmlns:a16="http://schemas.microsoft.com/office/drawing/2014/main" id="{8F8D4473-AE93-4D3C-9A95-FDDB32DC5884}"/>
              </a:ext>
            </a:extLst>
          </p:cNvPr>
          <p:cNvSpPr txBox="1"/>
          <p:nvPr/>
        </p:nvSpPr>
        <p:spPr>
          <a:xfrm>
            <a:off x="923291" y="732713"/>
            <a:ext cx="6096000" cy="375552"/>
          </a:xfrm>
          <a:prstGeom prst="rect">
            <a:avLst/>
          </a:prstGeom>
          <a:noFill/>
        </p:spPr>
        <p:txBody>
          <a:bodyPr wrap="square">
            <a:spAutoFit/>
          </a:bodyPr>
          <a:lstStyle/>
          <a:p>
            <a:pPr algn="ctr">
              <a:lnSpc>
                <a:spcPct val="107000"/>
              </a:lnSpc>
              <a:spcAft>
                <a:spcPts val="800"/>
              </a:spcAft>
            </a:pPr>
            <a:r>
              <a:rPr lang="it-IT" dirty="0">
                <a:ln w="0"/>
                <a:solidFill>
                  <a:schemeClr val="accent2"/>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Times New Roman" panose="02020603050405020304" pitchFamily="18" charset="0"/>
              </a:rPr>
              <a:t>L’analisi dei focus</a:t>
            </a:r>
          </a:p>
        </p:txBody>
      </p:sp>
      <p:sp>
        <p:nvSpPr>
          <p:cNvPr id="6" name="CasellaDiTesto 5">
            <a:extLst>
              <a:ext uri="{FF2B5EF4-FFF2-40B4-BE49-F238E27FC236}">
                <a16:creationId xmlns:a16="http://schemas.microsoft.com/office/drawing/2014/main" id="{DD9E8B35-8D4A-4A18-8D74-55A27E541D0B}"/>
              </a:ext>
            </a:extLst>
          </p:cNvPr>
          <p:cNvSpPr txBox="1"/>
          <p:nvPr/>
        </p:nvSpPr>
        <p:spPr>
          <a:xfrm>
            <a:off x="8263607" y="710942"/>
            <a:ext cx="3710679" cy="375552"/>
          </a:xfrm>
          <a:prstGeom prst="rect">
            <a:avLst/>
          </a:prstGeom>
          <a:noFill/>
        </p:spPr>
        <p:txBody>
          <a:bodyPr wrap="square">
            <a:spAutoFit/>
          </a:bodyPr>
          <a:lstStyle/>
          <a:p>
            <a:pPr algn="ctr">
              <a:lnSpc>
                <a:spcPct val="107000"/>
              </a:lnSpc>
              <a:spcAft>
                <a:spcPts val="800"/>
              </a:spcAft>
            </a:pPr>
            <a:r>
              <a:rPr lang="it-IT" dirty="0">
                <a:ln w="0"/>
                <a:solidFill>
                  <a:schemeClr val="accent2"/>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Times New Roman" panose="02020603050405020304" pitchFamily="18" charset="0"/>
              </a:rPr>
              <a:t>Le priorità su cui agire per CSV</a:t>
            </a:r>
            <a:endParaRPr lang="it-IT" sz="1800" dirty="0">
              <a:ln w="0"/>
              <a:solidFill>
                <a:schemeClr val="accent2"/>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7" name="Connettore diritto 6">
            <a:extLst>
              <a:ext uri="{FF2B5EF4-FFF2-40B4-BE49-F238E27FC236}">
                <a16:creationId xmlns:a16="http://schemas.microsoft.com/office/drawing/2014/main" id="{0DE38D91-6F14-4F01-9D9E-438FAF6800ED}"/>
              </a:ext>
            </a:extLst>
          </p:cNvPr>
          <p:cNvCxnSpPr>
            <a:cxnSpLocks/>
          </p:cNvCxnSpPr>
          <p:nvPr/>
        </p:nvCxnSpPr>
        <p:spPr>
          <a:xfrm>
            <a:off x="7793420" y="-43542"/>
            <a:ext cx="0" cy="2867913"/>
          </a:xfrm>
          <a:prstGeom prst="line">
            <a:avLst/>
          </a:prstGeom>
          <a:ln w="76200">
            <a:solidFill>
              <a:schemeClr val="bg1">
                <a:lumMod val="65000"/>
              </a:schemeClr>
            </a:solidFill>
          </a:ln>
        </p:spPr>
        <p:style>
          <a:lnRef idx="1">
            <a:schemeClr val="accent2"/>
          </a:lnRef>
          <a:fillRef idx="0">
            <a:schemeClr val="accent2"/>
          </a:fillRef>
          <a:effectRef idx="0">
            <a:schemeClr val="accent2"/>
          </a:effectRef>
          <a:fontRef idx="minor">
            <a:schemeClr val="tx1"/>
          </a:fontRef>
        </p:style>
      </p:cxnSp>
      <p:cxnSp>
        <p:nvCxnSpPr>
          <p:cNvPr id="8" name="Connettore diritto 7">
            <a:extLst>
              <a:ext uri="{FF2B5EF4-FFF2-40B4-BE49-F238E27FC236}">
                <a16:creationId xmlns:a16="http://schemas.microsoft.com/office/drawing/2014/main" id="{5D01166A-EEE9-40C5-9FFF-197428EF9E5D}"/>
              </a:ext>
            </a:extLst>
          </p:cNvPr>
          <p:cNvCxnSpPr>
            <a:cxnSpLocks/>
          </p:cNvCxnSpPr>
          <p:nvPr/>
        </p:nvCxnSpPr>
        <p:spPr>
          <a:xfrm>
            <a:off x="7793420" y="3990087"/>
            <a:ext cx="0" cy="2867913"/>
          </a:xfrm>
          <a:prstGeom prst="line">
            <a:avLst/>
          </a:prstGeom>
          <a:ln w="76200">
            <a:solidFill>
              <a:schemeClr val="bg1">
                <a:lumMod val="65000"/>
              </a:schemeClr>
            </a:solidFill>
          </a:ln>
        </p:spPr>
        <p:style>
          <a:lnRef idx="1">
            <a:schemeClr val="accent2"/>
          </a:lnRef>
          <a:fillRef idx="0">
            <a:schemeClr val="accent2"/>
          </a:fillRef>
          <a:effectRef idx="0">
            <a:schemeClr val="accent2"/>
          </a:effectRef>
          <a:fontRef idx="minor">
            <a:schemeClr val="tx1"/>
          </a:fontRef>
        </p:style>
      </p:cxnSp>
      <p:pic>
        <p:nvPicPr>
          <p:cNvPr id="9" name="Elemento grafico 8" descr="Cerchio con freccia sinistra con riempimento a tinta unita">
            <a:extLst>
              <a:ext uri="{FF2B5EF4-FFF2-40B4-BE49-F238E27FC236}">
                <a16:creationId xmlns:a16="http://schemas.microsoft.com/office/drawing/2014/main" id="{F1FCB6A9-EF44-4551-86C2-61A787A0398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rot="10800000">
            <a:off x="7105486" y="2741065"/>
            <a:ext cx="1375869" cy="1375869"/>
          </a:xfrm>
          <a:prstGeom prst="rect">
            <a:avLst/>
          </a:prstGeom>
        </p:spPr>
      </p:pic>
      <p:sp>
        <p:nvSpPr>
          <p:cNvPr id="11" name="CasellaDiTesto 10">
            <a:extLst>
              <a:ext uri="{FF2B5EF4-FFF2-40B4-BE49-F238E27FC236}">
                <a16:creationId xmlns:a16="http://schemas.microsoft.com/office/drawing/2014/main" id="{8F8D182C-07BF-44F0-B13A-934466E96864}"/>
              </a:ext>
            </a:extLst>
          </p:cNvPr>
          <p:cNvSpPr txBox="1"/>
          <p:nvPr/>
        </p:nvSpPr>
        <p:spPr>
          <a:xfrm>
            <a:off x="8567550" y="2397947"/>
            <a:ext cx="3083379" cy="2062103"/>
          </a:xfrm>
          <a:prstGeom prst="rect">
            <a:avLst/>
          </a:prstGeom>
          <a:noFill/>
        </p:spPr>
        <p:txBody>
          <a:bodyPr wrap="square">
            <a:spAutoFit/>
          </a:bodyPr>
          <a:lstStyle/>
          <a:p>
            <a:pPr marL="285750" indent="-285750" algn="just">
              <a:buFont typeface="Arial" panose="020B0604020202020204" pitchFamily="34" charset="0"/>
              <a:buChar char="•"/>
            </a:pPr>
            <a:r>
              <a:rPr lang="it-IT" sz="1600" dirty="0"/>
              <a:t>Animazione territoriale e servizi: le differenze sono chiare a tutti  ovunque?</a:t>
            </a:r>
          </a:p>
          <a:p>
            <a:pPr marL="285750" indent="-285750" algn="just">
              <a:buFont typeface="Arial" panose="020B0604020202020204" pitchFamily="34" charset="0"/>
              <a:buChar char="•"/>
            </a:pPr>
            <a:endParaRPr lang="it-IT" sz="1600" dirty="0"/>
          </a:p>
          <a:p>
            <a:pPr marL="285750" indent="-285750" algn="just">
              <a:buFont typeface="Arial" panose="020B0604020202020204" pitchFamily="34" charset="0"/>
              <a:buChar char="•"/>
            </a:pPr>
            <a:r>
              <a:rPr lang="it-IT" sz="1600" dirty="0"/>
              <a:t>E’ condivisa l’importanza del «fare rete» e di avere visioni strategiche di medio/lungo periodo?</a:t>
            </a:r>
          </a:p>
        </p:txBody>
      </p:sp>
    </p:spTree>
    <p:extLst>
      <p:ext uri="{BB962C8B-B14F-4D97-AF65-F5344CB8AC3E}">
        <p14:creationId xmlns:p14="http://schemas.microsoft.com/office/powerpoint/2010/main" val="19321355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CasellaDiTesto 26">
            <a:extLst>
              <a:ext uri="{FF2B5EF4-FFF2-40B4-BE49-F238E27FC236}">
                <a16:creationId xmlns:a16="http://schemas.microsoft.com/office/drawing/2014/main" id="{758E2574-EF5C-4F99-AEFF-829B1EFBD270}"/>
              </a:ext>
            </a:extLst>
          </p:cNvPr>
          <p:cNvSpPr txBox="1"/>
          <p:nvPr/>
        </p:nvSpPr>
        <p:spPr>
          <a:xfrm>
            <a:off x="682812" y="1889043"/>
            <a:ext cx="2803875" cy="369332"/>
          </a:xfrm>
          <a:prstGeom prst="rect">
            <a:avLst/>
          </a:prstGeom>
          <a:noFill/>
        </p:spPr>
        <p:txBody>
          <a:bodyPr wrap="square">
            <a:spAutoFit/>
          </a:bodyPr>
          <a:lstStyle/>
          <a:p>
            <a:pPr algn="l" fontAlgn="b">
              <a:spcBef>
                <a:spcPts val="0"/>
              </a:spcBef>
              <a:spcAft>
                <a:spcPts val="0"/>
              </a:spcAft>
            </a:pPr>
            <a:r>
              <a:rPr lang="it-IT" sz="1800" b="1" i="0" u="none" strike="noStrike" dirty="0">
                <a:solidFill>
                  <a:schemeClr val="accent2"/>
                </a:solidFill>
                <a:effectLst/>
                <a:latin typeface="Calibri" panose="020F0502020204030204" pitchFamily="34" charset="0"/>
              </a:rPr>
              <a:t>Gestione generale dell’ETS</a:t>
            </a:r>
            <a:endParaRPr lang="it-IT" sz="3600" b="0" i="0" u="none" strike="noStrike" dirty="0">
              <a:solidFill>
                <a:schemeClr val="accent2"/>
              </a:solidFill>
              <a:effectLst/>
              <a:latin typeface="Arial" panose="020B0604020202020204" pitchFamily="34" charset="0"/>
            </a:endParaRPr>
          </a:p>
        </p:txBody>
      </p:sp>
      <p:sp>
        <p:nvSpPr>
          <p:cNvPr id="10" name="Titolo 1">
            <a:extLst>
              <a:ext uri="{FF2B5EF4-FFF2-40B4-BE49-F238E27FC236}">
                <a16:creationId xmlns:a16="http://schemas.microsoft.com/office/drawing/2014/main" id="{84C231FF-61D8-4955-AF37-FFF7E703C50B}"/>
              </a:ext>
            </a:extLst>
          </p:cNvPr>
          <p:cNvSpPr txBox="1">
            <a:spLocks/>
          </p:cNvSpPr>
          <p:nvPr/>
        </p:nvSpPr>
        <p:spPr>
          <a:xfrm>
            <a:off x="2311842" y="356302"/>
            <a:ext cx="8187559" cy="724233"/>
          </a:xfrm>
          <a:prstGeom prst="rect">
            <a:avLst/>
          </a:prstGeom>
        </p:spPr>
        <p:txBody>
          <a:bodyP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600" b="1" dirty="0">
                <a:solidFill>
                  <a:schemeClr val="accent2"/>
                </a:solidFill>
                <a:latin typeface="+mn-lt"/>
              </a:rPr>
              <a:t>Gli obiettivi strategici: quale direzione prendere?</a:t>
            </a:r>
          </a:p>
        </p:txBody>
      </p:sp>
      <p:sp>
        <p:nvSpPr>
          <p:cNvPr id="11" name="CasellaDiTesto 10">
            <a:extLst>
              <a:ext uri="{FF2B5EF4-FFF2-40B4-BE49-F238E27FC236}">
                <a16:creationId xmlns:a16="http://schemas.microsoft.com/office/drawing/2014/main" id="{B1E0BAD1-BCEC-4A87-87F2-CAE56E4D9E2E}"/>
              </a:ext>
            </a:extLst>
          </p:cNvPr>
          <p:cNvSpPr txBox="1"/>
          <p:nvPr/>
        </p:nvSpPr>
        <p:spPr>
          <a:xfrm>
            <a:off x="543456" y="4599625"/>
            <a:ext cx="3082589" cy="369332"/>
          </a:xfrm>
          <a:prstGeom prst="rect">
            <a:avLst/>
          </a:prstGeom>
          <a:noFill/>
        </p:spPr>
        <p:txBody>
          <a:bodyPr wrap="square">
            <a:spAutoFit/>
          </a:bodyPr>
          <a:lstStyle/>
          <a:p>
            <a:pPr algn="l" fontAlgn="b">
              <a:spcBef>
                <a:spcPts val="0"/>
              </a:spcBef>
              <a:spcAft>
                <a:spcPts val="0"/>
              </a:spcAft>
            </a:pPr>
            <a:r>
              <a:rPr lang="it-IT" sz="1800" b="1" i="0" u="none" strike="noStrike" dirty="0">
                <a:solidFill>
                  <a:schemeClr val="accent2"/>
                </a:solidFill>
                <a:effectLst/>
                <a:latin typeface="Calibri" panose="020F0502020204030204" pitchFamily="34" charset="0"/>
              </a:rPr>
              <a:t>Gestione personale retribuito</a:t>
            </a:r>
            <a:endParaRPr lang="it-IT" sz="3600" b="0" i="0" u="none" strike="noStrike" dirty="0">
              <a:solidFill>
                <a:schemeClr val="accent2"/>
              </a:solidFill>
              <a:effectLst/>
              <a:latin typeface="Arial" panose="020B0604020202020204" pitchFamily="34" charset="0"/>
            </a:endParaRPr>
          </a:p>
        </p:txBody>
      </p:sp>
      <p:sp>
        <p:nvSpPr>
          <p:cNvPr id="3" name="CasellaDiTesto 2">
            <a:extLst>
              <a:ext uri="{FF2B5EF4-FFF2-40B4-BE49-F238E27FC236}">
                <a16:creationId xmlns:a16="http://schemas.microsoft.com/office/drawing/2014/main" id="{345F4355-5B6F-4B7A-A760-BE96CC4DCC81}"/>
              </a:ext>
            </a:extLst>
          </p:cNvPr>
          <p:cNvSpPr txBox="1"/>
          <p:nvPr/>
        </p:nvSpPr>
        <p:spPr>
          <a:xfrm>
            <a:off x="4193630" y="1242712"/>
            <a:ext cx="7540432" cy="2031325"/>
          </a:xfrm>
          <a:prstGeom prst="rect">
            <a:avLst/>
          </a:prstGeom>
          <a:noFill/>
        </p:spPr>
        <p:txBody>
          <a:bodyPr wrap="square" rtlCol="0">
            <a:spAutoFit/>
          </a:bodyPr>
          <a:lstStyle/>
          <a:p>
            <a:pPr marL="285750" indent="-285750" algn="just">
              <a:buFont typeface="Arial" panose="020B0604020202020204" pitchFamily="34" charset="0"/>
              <a:buChar char="•"/>
            </a:pPr>
            <a:r>
              <a:rPr lang="it-IT" dirty="0"/>
              <a:t>Aumentare la consapevolezza delle cose che sono davvero fondamentali per l’ente rispetto agli aspetti amministrativi</a:t>
            </a:r>
          </a:p>
          <a:p>
            <a:pPr marL="285750" indent="-285750" algn="just">
              <a:buFont typeface="Arial" panose="020B0604020202020204" pitchFamily="34" charset="0"/>
              <a:buChar char="•"/>
            </a:pPr>
            <a:r>
              <a:rPr lang="it-IT" dirty="0"/>
              <a:t>Facilitare un processo di distribuzione dei compiti di gestione all’interno dell’ente</a:t>
            </a:r>
          </a:p>
          <a:p>
            <a:pPr marL="285750" indent="-285750" algn="just">
              <a:buFont typeface="Arial" panose="020B0604020202020204" pitchFamily="34" charset="0"/>
              <a:buChar char="•"/>
            </a:pPr>
            <a:r>
              <a:rPr lang="it-IT" dirty="0"/>
              <a:t>Calibrare i due possibili approcci: 1) rispondere ai fabbisogni delle associazioni per sollevarle dalla complessità della gestione; 2) capacitare le associazioni su nuovi percorsi</a:t>
            </a:r>
          </a:p>
        </p:txBody>
      </p:sp>
      <p:sp>
        <p:nvSpPr>
          <p:cNvPr id="17" name="CasellaDiTesto 16">
            <a:extLst>
              <a:ext uri="{FF2B5EF4-FFF2-40B4-BE49-F238E27FC236}">
                <a16:creationId xmlns:a16="http://schemas.microsoft.com/office/drawing/2014/main" id="{F5F7A116-40BB-4549-B225-C81FE509FDA1}"/>
              </a:ext>
            </a:extLst>
          </p:cNvPr>
          <p:cNvSpPr txBox="1"/>
          <p:nvPr/>
        </p:nvSpPr>
        <p:spPr>
          <a:xfrm>
            <a:off x="4193630" y="4089391"/>
            <a:ext cx="7454914" cy="1754326"/>
          </a:xfrm>
          <a:prstGeom prst="rect">
            <a:avLst/>
          </a:prstGeom>
          <a:noFill/>
        </p:spPr>
        <p:txBody>
          <a:bodyPr wrap="square" rtlCol="0">
            <a:spAutoFit/>
          </a:bodyPr>
          <a:lstStyle/>
          <a:p>
            <a:pPr marL="285750" indent="-285750" algn="just">
              <a:buFont typeface="Arial" panose="020B0604020202020204" pitchFamily="34" charset="0"/>
              <a:buChar char="•"/>
            </a:pPr>
            <a:r>
              <a:rPr lang="it-IT" dirty="0"/>
              <a:t>Imparare a condividere risorse e competenze con percorsi di reciproca formazione e stringere alleanze con soggetti già deputati a fare questo, in modo da concentrarsi come CSV le risorse su altro</a:t>
            </a:r>
          </a:p>
          <a:p>
            <a:pPr marL="285750" indent="-285750" algn="just">
              <a:buFont typeface="Arial" panose="020B0604020202020204" pitchFamily="34" charset="0"/>
              <a:buChar char="•"/>
            </a:pPr>
            <a:r>
              <a:rPr lang="it-IT" dirty="0"/>
              <a:t>Mettere in rete le risorse che ci sono già e ridurre il numero di esigenze, altrimenti troppo frammentate</a:t>
            </a:r>
          </a:p>
          <a:p>
            <a:pPr marL="285750" indent="-285750" algn="just">
              <a:buFont typeface="Arial" panose="020B0604020202020204" pitchFamily="34" charset="0"/>
              <a:buChar char="•"/>
            </a:pPr>
            <a:r>
              <a:rPr lang="it-IT" dirty="0"/>
              <a:t>Sensibilizzare ai temi-chiave della sicurezza sul lavoro e dei dati</a:t>
            </a:r>
          </a:p>
        </p:txBody>
      </p:sp>
    </p:spTree>
    <p:extLst>
      <p:ext uri="{BB962C8B-B14F-4D97-AF65-F5344CB8AC3E}">
        <p14:creationId xmlns:p14="http://schemas.microsoft.com/office/powerpoint/2010/main" val="32046087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a:extLst>
              <a:ext uri="{FF2B5EF4-FFF2-40B4-BE49-F238E27FC236}">
                <a16:creationId xmlns:a16="http://schemas.microsoft.com/office/drawing/2014/main" id="{396A049F-D829-48C0-9859-34F1A91FB3E8}"/>
              </a:ext>
            </a:extLst>
          </p:cNvPr>
          <p:cNvSpPr txBox="1"/>
          <p:nvPr/>
        </p:nvSpPr>
        <p:spPr>
          <a:xfrm>
            <a:off x="335936" y="4535215"/>
            <a:ext cx="3082589" cy="369332"/>
          </a:xfrm>
          <a:prstGeom prst="rect">
            <a:avLst/>
          </a:prstGeom>
          <a:noFill/>
        </p:spPr>
        <p:txBody>
          <a:bodyPr wrap="square">
            <a:spAutoFit/>
          </a:bodyPr>
          <a:lstStyle/>
          <a:p>
            <a:pPr algn="l" fontAlgn="b">
              <a:spcBef>
                <a:spcPts val="0"/>
              </a:spcBef>
              <a:spcAft>
                <a:spcPts val="0"/>
              </a:spcAft>
            </a:pPr>
            <a:r>
              <a:rPr lang="it-IT" sz="1800" b="1" i="0" u="none" strike="noStrike" dirty="0">
                <a:solidFill>
                  <a:schemeClr val="accent2"/>
                </a:solidFill>
                <a:effectLst/>
                <a:latin typeface="Calibri" panose="020F0502020204030204" pitchFamily="34" charset="0"/>
              </a:rPr>
              <a:t>Progettazione e innovazione</a:t>
            </a:r>
            <a:endParaRPr lang="it-IT" sz="3600" b="0" i="0" u="none" strike="noStrike" dirty="0">
              <a:solidFill>
                <a:schemeClr val="accent2"/>
              </a:solidFill>
              <a:effectLst/>
              <a:latin typeface="Arial" panose="020B0604020202020204" pitchFamily="34" charset="0"/>
            </a:endParaRPr>
          </a:p>
        </p:txBody>
      </p:sp>
      <p:sp>
        <p:nvSpPr>
          <p:cNvPr id="14" name="CasellaDiTesto 13">
            <a:extLst>
              <a:ext uri="{FF2B5EF4-FFF2-40B4-BE49-F238E27FC236}">
                <a16:creationId xmlns:a16="http://schemas.microsoft.com/office/drawing/2014/main" id="{06E4DA68-823A-4736-B59A-CC5554DABD55}"/>
              </a:ext>
            </a:extLst>
          </p:cNvPr>
          <p:cNvSpPr txBox="1"/>
          <p:nvPr/>
        </p:nvSpPr>
        <p:spPr>
          <a:xfrm>
            <a:off x="634572" y="1211604"/>
            <a:ext cx="2975621" cy="369332"/>
          </a:xfrm>
          <a:prstGeom prst="rect">
            <a:avLst/>
          </a:prstGeom>
          <a:noFill/>
        </p:spPr>
        <p:txBody>
          <a:bodyPr wrap="square">
            <a:spAutoFit/>
          </a:bodyPr>
          <a:lstStyle/>
          <a:p>
            <a:pPr algn="l" fontAlgn="b">
              <a:spcBef>
                <a:spcPts val="0"/>
              </a:spcBef>
              <a:spcAft>
                <a:spcPts val="0"/>
              </a:spcAft>
            </a:pPr>
            <a:r>
              <a:rPr lang="it-IT" sz="1800" b="1" i="0" u="none" strike="noStrike" dirty="0">
                <a:solidFill>
                  <a:schemeClr val="accent2"/>
                </a:solidFill>
                <a:effectLst/>
                <a:latin typeface="Calibri" panose="020F0502020204030204" pitchFamily="34" charset="0"/>
              </a:rPr>
              <a:t>Persone e territorio</a:t>
            </a:r>
            <a:endParaRPr lang="it-IT" sz="3600" b="0" i="0" u="none" strike="noStrike" dirty="0">
              <a:solidFill>
                <a:schemeClr val="accent2"/>
              </a:solidFill>
              <a:effectLst/>
              <a:latin typeface="Arial" panose="020B0604020202020204" pitchFamily="34" charset="0"/>
            </a:endParaRPr>
          </a:p>
        </p:txBody>
      </p:sp>
      <p:sp>
        <p:nvSpPr>
          <p:cNvPr id="13" name="CasellaDiTesto 12">
            <a:extLst>
              <a:ext uri="{FF2B5EF4-FFF2-40B4-BE49-F238E27FC236}">
                <a16:creationId xmlns:a16="http://schemas.microsoft.com/office/drawing/2014/main" id="{8B2D630C-DC09-4B0D-8182-48ACCD36F43C}"/>
              </a:ext>
            </a:extLst>
          </p:cNvPr>
          <p:cNvSpPr txBox="1"/>
          <p:nvPr/>
        </p:nvSpPr>
        <p:spPr>
          <a:xfrm>
            <a:off x="3610193" y="609816"/>
            <a:ext cx="8047928" cy="2585323"/>
          </a:xfrm>
          <a:prstGeom prst="rect">
            <a:avLst/>
          </a:prstGeom>
          <a:noFill/>
        </p:spPr>
        <p:txBody>
          <a:bodyPr wrap="square" rtlCol="0">
            <a:spAutoFit/>
          </a:bodyPr>
          <a:lstStyle/>
          <a:p>
            <a:pPr marL="285750" indent="-285750" algn="just">
              <a:buFont typeface="Arial" panose="020B0604020202020204" pitchFamily="34" charset="0"/>
              <a:buChar char="•"/>
            </a:pPr>
            <a:r>
              <a:rPr lang="it-IT" dirty="0"/>
              <a:t>Valorizzare le competenze diffuse negli ETS e tra i volontari, per renderli protagonisti</a:t>
            </a:r>
          </a:p>
          <a:p>
            <a:pPr marL="285750" indent="-285750" algn="just">
              <a:buFont typeface="Arial" panose="020B0604020202020204" pitchFamily="34" charset="0"/>
              <a:buChar char="•"/>
            </a:pPr>
            <a:r>
              <a:rPr lang="it-IT" dirty="0"/>
              <a:t>Aumentare la consapevolezza negli ETS circa la propria responsabilità nei confronti del territorio e verso le altre realtà del territorio (ETS/</a:t>
            </a:r>
            <a:r>
              <a:rPr lang="it-IT" dirty="0" err="1"/>
              <a:t>nonETS</a:t>
            </a:r>
            <a:r>
              <a:rPr lang="it-IT" dirty="0"/>
              <a:t>)</a:t>
            </a:r>
          </a:p>
          <a:p>
            <a:pPr marL="285750" indent="-285750" algn="just">
              <a:buFont typeface="Arial" panose="020B0604020202020204" pitchFamily="34" charset="0"/>
              <a:buChar char="•"/>
            </a:pPr>
            <a:r>
              <a:rPr lang="it-IT" dirty="0"/>
              <a:t>Rendere maggiormente consapevoli di cosa significa «impatto»</a:t>
            </a:r>
          </a:p>
          <a:p>
            <a:pPr marL="285750" indent="-285750" algn="just">
              <a:buFont typeface="Arial" panose="020B0604020202020204" pitchFamily="34" charset="0"/>
              <a:buChar char="•"/>
            </a:pPr>
            <a:r>
              <a:rPr lang="it-IT" dirty="0"/>
              <a:t>Aiutare le ETS a trovare di nuovo le relazioni con i propri volontari, imparando a motivarli, sostenerli e aiutarli a creare relazioni interne</a:t>
            </a:r>
          </a:p>
          <a:p>
            <a:pPr marL="285750" indent="-285750" algn="just">
              <a:buFont typeface="Arial" panose="020B0604020202020204" pitchFamily="34" charset="0"/>
              <a:buChar char="•"/>
            </a:pPr>
            <a:r>
              <a:rPr lang="it-IT" dirty="0"/>
              <a:t>Capacitare le ETS a ripensarsi a tutto tondo (gestione, motivazione, </a:t>
            </a:r>
            <a:r>
              <a:rPr lang="it-IT" dirty="0" err="1"/>
              <a:t>ri</a:t>
            </a:r>
            <a:r>
              <a:rPr lang="it-IT" dirty="0"/>
              <a:t>-organizzazione)</a:t>
            </a:r>
          </a:p>
        </p:txBody>
      </p:sp>
      <p:sp>
        <p:nvSpPr>
          <p:cNvPr id="10" name="CasellaDiTesto 9">
            <a:extLst>
              <a:ext uri="{FF2B5EF4-FFF2-40B4-BE49-F238E27FC236}">
                <a16:creationId xmlns:a16="http://schemas.microsoft.com/office/drawing/2014/main" id="{FC3FF9C0-9B24-473B-987A-001691662F7D}"/>
              </a:ext>
            </a:extLst>
          </p:cNvPr>
          <p:cNvSpPr txBox="1"/>
          <p:nvPr/>
        </p:nvSpPr>
        <p:spPr>
          <a:xfrm>
            <a:off x="3610193" y="3750385"/>
            <a:ext cx="8047928" cy="2585323"/>
          </a:xfrm>
          <a:prstGeom prst="rect">
            <a:avLst/>
          </a:prstGeom>
          <a:noFill/>
        </p:spPr>
        <p:txBody>
          <a:bodyPr wrap="square">
            <a:spAutoFit/>
          </a:bodyPr>
          <a:lstStyle/>
          <a:p>
            <a:pPr marL="285750" indent="-285750" algn="just">
              <a:buFont typeface="Arial" panose="020B0604020202020204" pitchFamily="34" charset="0"/>
              <a:buChar char="•"/>
            </a:pPr>
            <a:r>
              <a:rPr lang="it-IT" dirty="0"/>
              <a:t>Facilitare un percorso di rafforzamento delle capacità di promozione e rappresentazione/rappresentanza degli ETS meno strutturarti</a:t>
            </a:r>
          </a:p>
          <a:p>
            <a:pPr marL="285750" indent="-285750" algn="just">
              <a:buFont typeface="Arial" panose="020B0604020202020204" pitchFamily="34" charset="0"/>
              <a:buChar char="•"/>
            </a:pPr>
            <a:r>
              <a:rPr lang="it-IT" dirty="0"/>
              <a:t>Facilitare l’acquisizione di un «approccio culturale» favorevole alla costruzione di reti di comunità più forti, alleanze di comunità reali con qualunque tipologia di soggetto</a:t>
            </a:r>
          </a:p>
          <a:p>
            <a:pPr marL="285750" indent="-285750" algn="just">
              <a:buFont typeface="Arial" panose="020B0604020202020204" pitchFamily="34" charset="0"/>
              <a:buChar char="•"/>
            </a:pPr>
            <a:r>
              <a:rPr lang="it-IT" dirty="0"/>
              <a:t>Capire come rapportarsi nei confronti della PA, favorendo un superamento delle logiche «funzionali/utilitaristiche» per facilitare una propensione alla coprogettazione (direzione culturale e di </a:t>
            </a:r>
            <a:r>
              <a:rPr lang="it-IT" i="1" dirty="0"/>
              <a:t>capabilities</a:t>
            </a:r>
            <a:r>
              <a:rPr lang="it-IT" dirty="0"/>
              <a:t>)</a:t>
            </a:r>
          </a:p>
          <a:p>
            <a:pPr marL="285750" indent="-285750" algn="just">
              <a:buFont typeface="Arial" panose="020B0604020202020204" pitchFamily="34" charset="0"/>
              <a:buChar char="•"/>
            </a:pPr>
            <a:r>
              <a:rPr lang="it-IT" dirty="0"/>
              <a:t>Sostenere le associazioni nei confronti della PA, fungere da </a:t>
            </a:r>
            <a:r>
              <a:rPr lang="it-IT" dirty="0" err="1"/>
              <a:t>mentor</a:t>
            </a:r>
            <a:endParaRPr lang="it-IT" dirty="0"/>
          </a:p>
        </p:txBody>
      </p:sp>
    </p:spTree>
    <p:extLst>
      <p:ext uri="{BB962C8B-B14F-4D97-AF65-F5344CB8AC3E}">
        <p14:creationId xmlns:p14="http://schemas.microsoft.com/office/powerpoint/2010/main" val="38154640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asellaDiTesto 14">
            <a:extLst>
              <a:ext uri="{FF2B5EF4-FFF2-40B4-BE49-F238E27FC236}">
                <a16:creationId xmlns:a16="http://schemas.microsoft.com/office/drawing/2014/main" id="{7AF36F4A-D8C5-456F-82F9-E8972D6855AE}"/>
              </a:ext>
            </a:extLst>
          </p:cNvPr>
          <p:cNvSpPr txBox="1"/>
          <p:nvPr/>
        </p:nvSpPr>
        <p:spPr>
          <a:xfrm>
            <a:off x="399426" y="1618663"/>
            <a:ext cx="3052469" cy="369332"/>
          </a:xfrm>
          <a:prstGeom prst="rect">
            <a:avLst/>
          </a:prstGeom>
          <a:noFill/>
        </p:spPr>
        <p:txBody>
          <a:bodyPr wrap="square">
            <a:spAutoFit/>
          </a:bodyPr>
          <a:lstStyle/>
          <a:p>
            <a:r>
              <a:rPr lang="it-IT" sz="1800" b="1" i="0" u="none" strike="noStrike" dirty="0">
                <a:solidFill>
                  <a:schemeClr val="accent2"/>
                </a:solidFill>
                <a:effectLst/>
                <a:latin typeface="Calibri" panose="020F0502020204030204" pitchFamily="34" charset="0"/>
              </a:rPr>
              <a:t>Sostenibilità economica</a:t>
            </a:r>
            <a:endParaRPr lang="it-IT" dirty="0"/>
          </a:p>
        </p:txBody>
      </p:sp>
      <p:sp>
        <p:nvSpPr>
          <p:cNvPr id="16" name="CasellaDiTesto 15">
            <a:extLst>
              <a:ext uri="{FF2B5EF4-FFF2-40B4-BE49-F238E27FC236}">
                <a16:creationId xmlns:a16="http://schemas.microsoft.com/office/drawing/2014/main" id="{62D91104-0962-4952-AB09-F2E9F3479F4A}"/>
              </a:ext>
            </a:extLst>
          </p:cNvPr>
          <p:cNvSpPr txBox="1"/>
          <p:nvPr/>
        </p:nvSpPr>
        <p:spPr>
          <a:xfrm>
            <a:off x="384367" y="4350591"/>
            <a:ext cx="3082589" cy="369332"/>
          </a:xfrm>
          <a:prstGeom prst="rect">
            <a:avLst/>
          </a:prstGeom>
          <a:noFill/>
        </p:spPr>
        <p:txBody>
          <a:bodyPr wrap="square">
            <a:spAutoFit/>
          </a:bodyPr>
          <a:lstStyle/>
          <a:p>
            <a:pPr algn="l" fontAlgn="b">
              <a:spcBef>
                <a:spcPts val="0"/>
              </a:spcBef>
              <a:spcAft>
                <a:spcPts val="0"/>
              </a:spcAft>
            </a:pPr>
            <a:r>
              <a:rPr lang="it-IT" sz="1800" b="1" i="0" u="none" strike="noStrike" dirty="0">
                <a:solidFill>
                  <a:schemeClr val="accent2"/>
                </a:solidFill>
                <a:effectLst/>
                <a:latin typeface="Calibri" panose="020F0502020204030204" pitchFamily="34" charset="0"/>
              </a:rPr>
              <a:t>Valutazione impatto sociale</a:t>
            </a:r>
            <a:endParaRPr lang="it-IT" sz="3600" b="0" i="0" u="none" strike="noStrike" dirty="0">
              <a:solidFill>
                <a:schemeClr val="accent2"/>
              </a:solidFill>
              <a:effectLst/>
              <a:latin typeface="Arial" panose="020B0604020202020204" pitchFamily="34" charset="0"/>
            </a:endParaRPr>
          </a:p>
        </p:txBody>
      </p:sp>
      <p:sp>
        <p:nvSpPr>
          <p:cNvPr id="19" name="CasellaDiTesto 18">
            <a:extLst>
              <a:ext uri="{FF2B5EF4-FFF2-40B4-BE49-F238E27FC236}">
                <a16:creationId xmlns:a16="http://schemas.microsoft.com/office/drawing/2014/main" id="{400900BE-2095-4FC3-B344-472198A6CDB8}"/>
              </a:ext>
            </a:extLst>
          </p:cNvPr>
          <p:cNvSpPr txBox="1"/>
          <p:nvPr/>
        </p:nvSpPr>
        <p:spPr>
          <a:xfrm>
            <a:off x="3349727" y="926166"/>
            <a:ext cx="8047928" cy="1754326"/>
          </a:xfrm>
          <a:prstGeom prst="rect">
            <a:avLst/>
          </a:prstGeom>
          <a:noFill/>
        </p:spPr>
        <p:txBody>
          <a:bodyPr wrap="square" rtlCol="0">
            <a:spAutoFit/>
          </a:bodyPr>
          <a:lstStyle/>
          <a:p>
            <a:pPr marL="285750" indent="-285750" algn="just">
              <a:buFont typeface="Arial" panose="020B0604020202020204" pitchFamily="34" charset="0"/>
              <a:buChar char="•"/>
            </a:pPr>
            <a:r>
              <a:rPr lang="it-IT" dirty="0"/>
              <a:t>Capacitare gli ETS nel cercare tra varie tipologie di fondi e non dipendere esclusivamente dai fondi regionali</a:t>
            </a:r>
          </a:p>
          <a:p>
            <a:pPr marL="285750" indent="-285750" algn="just">
              <a:buFont typeface="Arial" panose="020B0604020202020204" pitchFamily="34" charset="0"/>
              <a:buChar char="•"/>
            </a:pPr>
            <a:r>
              <a:rPr lang="it-IT" dirty="0"/>
              <a:t>Avere uno sguardo verso il futuro e non solo al breve periodo e imparare ad avere progettualità: ci sono anche associazioni che hanno fondi ma non hanno progettualità e quindi non sanno come spendere</a:t>
            </a:r>
          </a:p>
          <a:p>
            <a:pPr marL="285750" indent="-285750" algn="just">
              <a:buFont typeface="Arial" panose="020B0604020202020204" pitchFamily="34" charset="0"/>
              <a:buChar char="•"/>
            </a:pPr>
            <a:r>
              <a:rPr lang="it-IT" dirty="0"/>
              <a:t>Mettersi in rete nel territorio in modo tale da evitare sprechi e inutilizzo di risorse</a:t>
            </a:r>
          </a:p>
        </p:txBody>
      </p:sp>
      <p:sp>
        <p:nvSpPr>
          <p:cNvPr id="8" name="CasellaDiTesto 7">
            <a:extLst>
              <a:ext uri="{FF2B5EF4-FFF2-40B4-BE49-F238E27FC236}">
                <a16:creationId xmlns:a16="http://schemas.microsoft.com/office/drawing/2014/main" id="{41CF982C-61C0-4032-813E-C94407812405}"/>
              </a:ext>
            </a:extLst>
          </p:cNvPr>
          <p:cNvSpPr txBox="1"/>
          <p:nvPr/>
        </p:nvSpPr>
        <p:spPr>
          <a:xfrm>
            <a:off x="3540528" y="4350591"/>
            <a:ext cx="8047928" cy="369332"/>
          </a:xfrm>
          <a:prstGeom prst="rect">
            <a:avLst/>
          </a:prstGeom>
          <a:noFill/>
        </p:spPr>
        <p:txBody>
          <a:bodyPr wrap="square" rtlCol="0">
            <a:spAutoFit/>
          </a:bodyPr>
          <a:lstStyle/>
          <a:p>
            <a:pPr marL="285750" indent="-285750" algn="just">
              <a:buFont typeface="Arial" panose="020B0604020202020204" pitchFamily="34" charset="0"/>
              <a:buChar char="•"/>
            </a:pPr>
            <a:r>
              <a:rPr lang="it-IT" dirty="0"/>
              <a:t>Non è consenso, ma è un’altra cosa: va fatto capire di cosa si tratta…</a:t>
            </a:r>
          </a:p>
        </p:txBody>
      </p:sp>
    </p:spTree>
    <p:extLst>
      <p:ext uri="{BB962C8B-B14F-4D97-AF65-F5344CB8AC3E}">
        <p14:creationId xmlns:p14="http://schemas.microsoft.com/office/powerpoint/2010/main" val="27706883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olo 1">
            <a:extLst>
              <a:ext uri="{FF2B5EF4-FFF2-40B4-BE49-F238E27FC236}">
                <a16:creationId xmlns:a16="http://schemas.microsoft.com/office/drawing/2014/main" id="{84C231FF-61D8-4955-AF37-FFF7E703C50B}"/>
              </a:ext>
            </a:extLst>
          </p:cNvPr>
          <p:cNvSpPr txBox="1">
            <a:spLocks/>
          </p:cNvSpPr>
          <p:nvPr/>
        </p:nvSpPr>
        <p:spPr>
          <a:xfrm>
            <a:off x="3223896" y="617538"/>
            <a:ext cx="6096000" cy="724233"/>
          </a:xfrm>
          <a:prstGeom prst="rect">
            <a:avLst/>
          </a:prstGeom>
        </p:spPr>
        <p:txBody>
          <a:bodyP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600" b="1" dirty="0">
                <a:solidFill>
                  <a:schemeClr val="accent2"/>
                </a:solidFill>
                <a:latin typeface="+mn-lt"/>
              </a:rPr>
              <a:t>B. Utilizzo dei servizi e soddisfazione</a:t>
            </a:r>
          </a:p>
        </p:txBody>
      </p:sp>
      <p:sp>
        <p:nvSpPr>
          <p:cNvPr id="4" name="CasellaDiTesto 3">
            <a:extLst>
              <a:ext uri="{FF2B5EF4-FFF2-40B4-BE49-F238E27FC236}">
                <a16:creationId xmlns:a16="http://schemas.microsoft.com/office/drawing/2014/main" id="{F9AD9BCA-77FE-4E80-B3B7-54091A84481C}"/>
              </a:ext>
            </a:extLst>
          </p:cNvPr>
          <p:cNvSpPr txBox="1"/>
          <p:nvPr/>
        </p:nvSpPr>
        <p:spPr>
          <a:xfrm>
            <a:off x="1408385" y="1657081"/>
            <a:ext cx="9732579" cy="4524315"/>
          </a:xfrm>
          <a:prstGeom prst="rect">
            <a:avLst/>
          </a:prstGeom>
          <a:noFill/>
        </p:spPr>
        <p:txBody>
          <a:bodyPr wrap="square" rtlCol="0">
            <a:spAutoFit/>
          </a:bodyPr>
          <a:lstStyle/>
          <a:p>
            <a:pPr marL="285750" indent="-285750" algn="just">
              <a:buFont typeface="Arial" panose="020B0604020202020204" pitchFamily="34" charset="0"/>
              <a:buChar char="•"/>
            </a:pPr>
            <a:r>
              <a:rPr lang="it-IT" b="1" dirty="0">
                <a:solidFill>
                  <a:schemeClr val="accent2"/>
                </a:solidFill>
              </a:rPr>
              <a:t>A) Verso ETS: </a:t>
            </a:r>
          </a:p>
          <a:p>
            <a:pPr marL="285750" indent="-285750" algn="just">
              <a:buFont typeface="Arial" panose="020B0604020202020204" pitchFamily="34" charset="0"/>
              <a:buChar char="•"/>
            </a:pPr>
            <a:r>
              <a:rPr lang="it-IT" dirty="0"/>
              <a:t>Attivare dei processi di sviluppo organizzativo che riguardano anche la gestione e la strategia delle organizzazioni</a:t>
            </a:r>
          </a:p>
          <a:p>
            <a:pPr marL="285750" indent="-285750" algn="just">
              <a:buFont typeface="Arial" panose="020B0604020202020204" pitchFamily="34" charset="0"/>
              <a:buChar char="•"/>
            </a:pPr>
            <a:r>
              <a:rPr lang="it-IT" dirty="0"/>
              <a:t>Aumentare la consapevolezza degli ETS su temi considerati non rilevanti o prioritari</a:t>
            </a:r>
          </a:p>
          <a:p>
            <a:pPr marL="285750" indent="-285750" algn="just">
              <a:buFont typeface="Arial" panose="020B0604020202020204" pitchFamily="34" charset="0"/>
              <a:buChar char="•"/>
            </a:pPr>
            <a:r>
              <a:rPr lang="it-IT" dirty="0"/>
              <a:t>Creare circuiti e percorsi su temi che non i sentiamo come strategici ma gli ETS non hanno dato questo riscontro</a:t>
            </a:r>
          </a:p>
          <a:p>
            <a:pPr marL="285750" indent="-285750" algn="just">
              <a:buFont typeface="Arial" panose="020B0604020202020204" pitchFamily="34" charset="0"/>
              <a:buChar char="•"/>
            </a:pPr>
            <a:r>
              <a:rPr lang="it-IT" dirty="0"/>
              <a:t>Promuovere il volontariato dovrebbe diventare prioritario e migliorare quello che già esiste</a:t>
            </a:r>
          </a:p>
          <a:p>
            <a:pPr marL="285750" indent="-285750" algn="just">
              <a:buFont typeface="Arial" panose="020B0604020202020204" pitchFamily="34" charset="0"/>
              <a:buChar char="•"/>
            </a:pPr>
            <a:r>
              <a:rPr lang="it-IT" dirty="0"/>
              <a:t>Promuovere e fare conoscere maggiormente l’attività di animazione</a:t>
            </a:r>
          </a:p>
          <a:p>
            <a:pPr marL="285750" indent="-285750" algn="just">
              <a:buFont typeface="Arial" panose="020B0604020202020204" pitchFamily="34" charset="0"/>
              <a:buChar char="•"/>
            </a:pPr>
            <a:r>
              <a:rPr lang="it-IT" dirty="0"/>
              <a:t>Capacitare e guardare al lungo periodo (visione strategica) e non solo rispondere all’esigenza contingente (breve periodo senza visione strategica)</a:t>
            </a:r>
          </a:p>
          <a:p>
            <a:pPr marL="285750" indent="-285750" algn="just">
              <a:buFont typeface="Arial" panose="020B0604020202020204" pitchFamily="34" charset="0"/>
              <a:buChar char="•"/>
            </a:pPr>
            <a:endParaRPr lang="it-IT" dirty="0"/>
          </a:p>
          <a:p>
            <a:pPr marL="285750" indent="-285750" algn="just">
              <a:buFont typeface="Arial" panose="020B0604020202020204" pitchFamily="34" charset="0"/>
              <a:buChar char="•"/>
            </a:pPr>
            <a:r>
              <a:rPr lang="it-IT" b="1" dirty="0">
                <a:solidFill>
                  <a:schemeClr val="accent2"/>
                </a:solidFill>
              </a:rPr>
              <a:t>B) Verso il CSV stesso:</a:t>
            </a:r>
          </a:p>
          <a:p>
            <a:pPr marL="285750" indent="-285750" algn="just">
              <a:buFont typeface="Arial" panose="020B0604020202020204" pitchFamily="34" charset="0"/>
              <a:buChar char="•"/>
            </a:pPr>
            <a:r>
              <a:rPr lang="it-IT" dirty="0"/>
              <a:t>Trovare maggiori occasioni di confronto tra operatori in modo tale da facilitare il design di nuovi servizi</a:t>
            </a:r>
          </a:p>
          <a:p>
            <a:pPr marL="285750" indent="-285750" algn="just">
              <a:buFont typeface="Arial" panose="020B0604020202020204" pitchFamily="34" charset="0"/>
              <a:buChar char="•"/>
            </a:pPr>
            <a:r>
              <a:rPr lang="it-IT" dirty="0"/>
              <a:t>Lavoro sulla progettazione interna come CSV per diventare agenti delle proposte del CSV ma anche antenne dei fabbisogni esistenti </a:t>
            </a:r>
          </a:p>
        </p:txBody>
      </p:sp>
    </p:spTree>
    <p:extLst>
      <p:ext uri="{BB962C8B-B14F-4D97-AF65-F5344CB8AC3E}">
        <p14:creationId xmlns:p14="http://schemas.microsoft.com/office/powerpoint/2010/main" val="32410161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olo 1">
            <a:extLst>
              <a:ext uri="{FF2B5EF4-FFF2-40B4-BE49-F238E27FC236}">
                <a16:creationId xmlns:a16="http://schemas.microsoft.com/office/drawing/2014/main" id="{277C637B-B3C4-4CA4-B09A-A9F70651BE1B}"/>
              </a:ext>
            </a:extLst>
          </p:cNvPr>
          <p:cNvSpPr txBox="1">
            <a:spLocks/>
          </p:cNvSpPr>
          <p:nvPr/>
        </p:nvSpPr>
        <p:spPr>
          <a:xfrm>
            <a:off x="1522476" y="559382"/>
            <a:ext cx="9144000" cy="72423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600" b="1" dirty="0">
                <a:solidFill>
                  <a:schemeClr val="accent2"/>
                </a:solidFill>
                <a:latin typeface="+mn-lt"/>
              </a:rPr>
              <a:t>Survey: metodologia </a:t>
            </a:r>
          </a:p>
        </p:txBody>
      </p:sp>
      <p:sp>
        <p:nvSpPr>
          <p:cNvPr id="3" name="CasellaDiTesto 2">
            <a:extLst>
              <a:ext uri="{FF2B5EF4-FFF2-40B4-BE49-F238E27FC236}">
                <a16:creationId xmlns:a16="http://schemas.microsoft.com/office/drawing/2014/main" id="{BD1E2E86-721D-4D85-BC02-1A0BDEADB1D0}"/>
              </a:ext>
            </a:extLst>
          </p:cNvPr>
          <p:cNvSpPr txBox="1"/>
          <p:nvPr/>
        </p:nvSpPr>
        <p:spPr>
          <a:xfrm>
            <a:off x="2510448" y="1623912"/>
            <a:ext cx="7168055" cy="2862322"/>
          </a:xfrm>
          <a:prstGeom prst="rect">
            <a:avLst/>
          </a:prstGeom>
          <a:noFill/>
        </p:spPr>
        <p:txBody>
          <a:bodyPr wrap="square" rtlCol="0">
            <a:spAutoFit/>
          </a:bodyPr>
          <a:lstStyle/>
          <a:p>
            <a:pPr marL="285750" indent="-285750">
              <a:buFont typeface="Arial" panose="020B0604020202020204" pitchFamily="34" charset="0"/>
              <a:buChar char="•"/>
            </a:pPr>
            <a:r>
              <a:rPr lang="it-IT" b="1" dirty="0"/>
              <a:t>Questionario:</a:t>
            </a:r>
            <a:r>
              <a:rPr lang="it-IT" dirty="0"/>
              <a:t> strutturato in 3 sezioni e 17 domande, definite insieme al CSV FVG</a:t>
            </a:r>
          </a:p>
          <a:p>
            <a:pPr marL="285750" indent="-285750" algn="just">
              <a:buFont typeface="Arial" panose="020B0604020202020204" pitchFamily="34" charset="0"/>
              <a:buChar char="•"/>
            </a:pPr>
            <a:r>
              <a:rPr lang="it-IT" b="1" dirty="0"/>
              <a:t>Periodo di somministrazione:</a:t>
            </a:r>
            <a:r>
              <a:rPr lang="it-IT" dirty="0"/>
              <a:t> 30 settembre-30ottobre 2021</a:t>
            </a:r>
          </a:p>
          <a:p>
            <a:pPr marL="285750" indent="-285750" algn="just">
              <a:buFont typeface="Arial" panose="020B0604020202020204" pitchFamily="34" charset="0"/>
              <a:buChar char="•"/>
            </a:pPr>
            <a:r>
              <a:rPr lang="it-IT" b="1" dirty="0" smtClean="0"/>
              <a:t>Campione</a:t>
            </a:r>
            <a:r>
              <a:rPr lang="it-IT" b="1" dirty="0"/>
              <a:t>:</a:t>
            </a:r>
            <a:r>
              <a:rPr lang="it-IT" dirty="0"/>
              <a:t> </a:t>
            </a:r>
            <a:r>
              <a:rPr lang="it-IT" dirty="0" err="1"/>
              <a:t>autoselezionato</a:t>
            </a:r>
            <a:r>
              <a:rPr lang="it-IT" dirty="0"/>
              <a:t> sull’universo </a:t>
            </a:r>
            <a:r>
              <a:rPr lang="it-IT" dirty="0" smtClean="0"/>
              <a:t>delle anagrafiche presenti nel data base del CSV </a:t>
            </a:r>
            <a:r>
              <a:rPr lang="it-IT" dirty="0"/>
              <a:t>FVG</a:t>
            </a:r>
          </a:p>
          <a:p>
            <a:pPr marL="285750" indent="-285750" algn="just">
              <a:buFont typeface="Arial" panose="020B0604020202020204" pitchFamily="34" charset="0"/>
              <a:buChar char="•"/>
            </a:pPr>
            <a:r>
              <a:rPr lang="it-IT" b="1" dirty="0" smtClean="0"/>
              <a:t>Consistenza </a:t>
            </a:r>
            <a:r>
              <a:rPr lang="it-IT" b="1" dirty="0"/>
              <a:t>del </a:t>
            </a:r>
            <a:r>
              <a:rPr lang="it-IT" b="1" dirty="0" smtClean="0"/>
              <a:t>campione</a:t>
            </a:r>
            <a:r>
              <a:rPr lang="it-IT" dirty="0" smtClean="0"/>
              <a:t>:</a:t>
            </a:r>
          </a:p>
          <a:p>
            <a:pPr lvl="1" algn="just"/>
            <a:r>
              <a:rPr lang="it-IT" b="1" dirty="0" smtClean="0"/>
              <a:t>- 439 </a:t>
            </a:r>
            <a:r>
              <a:rPr lang="it-IT" b="1" dirty="0"/>
              <a:t>rappresentanti di ETS</a:t>
            </a:r>
            <a:r>
              <a:rPr lang="it-IT" dirty="0"/>
              <a:t> (pari a circa l’11% dell’universo di </a:t>
            </a:r>
            <a:r>
              <a:rPr lang="it-IT" dirty="0" smtClean="0"/>
              <a:t>riferimento)</a:t>
            </a:r>
          </a:p>
          <a:p>
            <a:pPr lvl="1" algn="just"/>
            <a:r>
              <a:rPr lang="it-IT" b="1" dirty="0" smtClean="0"/>
              <a:t>- altri </a:t>
            </a:r>
            <a:r>
              <a:rPr lang="it-IT" b="1" dirty="0"/>
              <a:t>134 soggetti </a:t>
            </a:r>
            <a:r>
              <a:rPr lang="it-IT" dirty="0"/>
              <a:t>tra volontari, dipendenti e collaboratori di </a:t>
            </a:r>
            <a:r>
              <a:rPr lang="it-IT" dirty="0" smtClean="0"/>
              <a:t>ETS</a:t>
            </a:r>
          </a:p>
          <a:p>
            <a:pPr lvl="1" algn="just"/>
            <a:r>
              <a:rPr lang="it-IT" dirty="0" smtClean="0"/>
              <a:t>- </a:t>
            </a:r>
            <a:r>
              <a:rPr lang="it-IT" b="1" dirty="0" smtClean="0"/>
              <a:t>573 </a:t>
            </a:r>
            <a:r>
              <a:rPr lang="it-IT" b="1" dirty="0"/>
              <a:t>questionari </a:t>
            </a:r>
            <a:r>
              <a:rPr lang="it-IT" b="1" dirty="0" smtClean="0"/>
              <a:t>compilati</a:t>
            </a:r>
            <a:endParaRPr lang="it-IT" b="1" dirty="0"/>
          </a:p>
        </p:txBody>
      </p:sp>
    </p:spTree>
    <p:extLst>
      <p:ext uri="{BB962C8B-B14F-4D97-AF65-F5344CB8AC3E}">
        <p14:creationId xmlns:p14="http://schemas.microsoft.com/office/powerpoint/2010/main" val="2253207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1">
            <a:extLst>
              <a:ext uri="{FF2B5EF4-FFF2-40B4-BE49-F238E27FC236}">
                <a16:creationId xmlns:a16="http://schemas.microsoft.com/office/drawing/2014/main" id="{277C637B-B3C4-4CA4-B09A-A9F70651BE1B}"/>
              </a:ext>
            </a:extLst>
          </p:cNvPr>
          <p:cNvSpPr txBox="1">
            <a:spLocks/>
          </p:cNvSpPr>
          <p:nvPr/>
        </p:nvSpPr>
        <p:spPr>
          <a:xfrm>
            <a:off x="1524000" y="769589"/>
            <a:ext cx="9144000" cy="72423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600" b="1" dirty="0">
                <a:solidFill>
                  <a:schemeClr val="accent2"/>
                </a:solidFill>
                <a:latin typeface="+mn-lt"/>
              </a:rPr>
              <a:t>Focus group: metodologia e obiettivi</a:t>
            </a:r>
          </a:p>
        </p:txBody>
      </p:sp>
      <p:sp>
        <p:nvSpPr>
          <p:cNvPr id="3" name="CasellaDiTesto 2">
            <a:extLst>
              <a:ext uri="{FF2B5EF4-FFF2-40B4-BE49-F238E27FC236}">
                <a16:creationId xmlns:a16="http://schemas.microsoft.com/office/drawing/2014/main" id="{BD1E2E86-721D-4D85-BC02-1A0BDEADB1D0}"/>
              </a:ext>
            </a:extLst>
          </p:cNvPr>
          <p:cNvSpPr txBox="1"/>
          <p:nvPr/>
        </p:nvSpPr>
        <p:spPr>
          <a:xfrm>
            <a:off x="1849821" y="1697484"/>
            <a:ext cx="8660524" cy="4247317"/>
          </a:xfrm>
          <a:prstGeom prst="rect">
            <a:avLst/>
          </a:prstGeom>
          <a:noFill/>
        </p:spPr>
        <p:txBody>
          <a:bodyPr wrap="square" rtlCol="0">
            <a:spAutoFit/>
          </a:bodyPr>
          <a:lstStyle/>
          <a:p>
            <a:pPr algn="just"/>
            <a:r>
              <a:rPr lang="it-IT" b="1" dirty="0"/>
              <a:t>Realizzazione di 2 focus group con:</a:t>
            </a:r>
          </a:p>
          <a:p>
            <a:pPr algn="just"/>
            <a:endParaRPr lang="it-IT" dirty="0"/>
          </a:p>
          <a:p>
            <a:pPr algn="just"/>
            <a:r>
              <a:rPr lang="it-IT" dirty="0"/>
              <a:t>1) Dipendenti CSV, Coordinatori/</a:t>
            </a:r>
            <a:r>
              <a:rPr lang="it-IT" dirty="0" err="1"/>
              <a:t>trici</a:t>
            </a:r>
            <a:r>
              <a:rPr lang="it-IT" dirty="0"/>
              <a:t> CTA, consulenti (11/11) (13 </a:t>
            </a:r>
            <a:r>
              <a:rPr lang="it-IT" dirty="0" err="1"/>
              <a:t>partec</a:t>
            </a:r>
            <a:r>
              <a:rPr lang="it-IT" dirty="0"/>
              <a:t>.) (metodologia del World Cafè)</a:t>
            </a:r>
          </a:p>
          <a:p>
            <a:pPr algn="just"/>
            <a:r>
              <a:rPr lang="it-IT" i="0" dirty="0">
                <a:solidFill>
                  <a:srgbClr val="000000"/>
                </a:solidFill>
                <a:effectLst/>
              </a:rPr>
              <a:t>2) Componenti dell'Assemblea e del Consiglio Direttivo del CSV FV (12/11) (4 </a:t>
            </a:r>
            <a:r>
              <a:rPr lang="it-IT" i="0" dirty="0" err="1">
                <a:solidFill>
                  <a:srgbClr val="000000"/>
                </a:solidFill>
                <a:effectLst/>
              </a:rPr>
              <a:t>partec</a:t>
            </a:r>
            <a:r>
              <a:rPr lang="it-IT" i="0" dirty="0">
                <a:solidFill>
                  <a:srgbClr val="000000"/>
                </a:solidFill>
                <a:effectLst/>
              </a:rPr>
              <a:t>.) (focus group)</a:t>
            </a:r>
            <a:endParaRPr lang="it-IT" dirty="0"/>
          </a:p>
          <a:p>
            <a:pPr algn="just"/>
            <a:endParaRPr lang="it-IT" b="0" i="0" dirty="0">
              <a:solidFill>
                <a:srgbClr val="000000"/>
              </a:solidFill>
              <a:effectLst/>
            </a:endParaRPr>
          </a:p>
          <a:p>
            <a:pPr algn="just"/>
            <a:r>
              <a:rPr lang="it-IT" b="1" i="0" dirty="0">
                <a:solidFill>
                  <a:srgbClr val="000000"/>
                </a:solidFill>
                <a:effectLst/>
              </a:rPr>
              <a:t>Obiettivo:</a:t>
            </a:r>
            <a:r>
              <a:rPr lang="it-IT" b="0" i="0" dirty="0">
                <a:solidFill>
                  <a:srgbClr val="000000"/>
                </a:solidFill>
                <a:effectLst/>
              </a:rPr>
              <a:t> analizzare le informazioni emerse dall’indagine quantitativa consentendo di arricchire le informazioni ricavate dalla survey, raccogliendo il punto di vista degli operatori sui dati emersi, favorendo una riflessione sugli aspetti critici e sugli elementi positivi e facilitando nei partecipanti la condivisione di proposte, risposte e soluzioni operative che possono essere adottate dal CSV nel medio/breve periodo (programmazione 2022).</a:t>
            </a:r>
          </a:p>
          <a:p>
            <a:pPr algn="just"/>
            <a:endParaRPr lang="it-IT" dirty="0">
              <a:solidFill>
                <a:srgbClr val="000000"/>
              </a:solidFill>
            </a:endParaRPr>
          </a:p>
          <a:p>
            <a:pPr algn="just"/>
            <a:r>
              <a:rPr lang="it-IT" b="1" dirty="0">
                <a:solidFill>
                  <a:srgbClr val="000000"/>
                </a:solidFill>
              </a:rPr>
              <a:t>Traccia:</a:t>
            </a:r>
            <a:r>
              <a:rPr lang="it-IT" dirty="0">
                <a:solidFill>
                  <a:srgbClr val="000000"/>
                </a:solidFill>
              </a:rPr>
              <a:t> analisi dei dati emersi, rilevazione elementi prioritari di criticità/riflessione, individuazione strategie di intervento 2022 per CSV FVG</a:t>
            </a:r>
            <a:endParaRPr lang="it-IT" b="0" i="0" dirty="0">
              <a:solidFill>
                <a:srgbClr val="000000"/>
              </a:solidFill>
              <a:effectLst/>
            </a:endParaRPr>
          </a:p>
        </p:txBody>
      </p:sp>
    </p:spTree>
    <p:extLst>
      <p:ext uri="{BB962C8B-B14F-4D97-AF65-F5344CB8AC3E}">
        <p14:creationId xmlns:p14="http://schemas.microsoft.com/office/powerpoint/2010/main" val="288611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DAA98200-7704-4DE7-A220-8E993BAF3408}"/>
              </a:ext>
            </a:extLst>
          </p:cNvPr>
          <p:cNvSpPr txBox="1">
            <a:spLocks/>
          </p:cNvSpPr>
          <p:nvPr/>
        </p:nvSpPr>
        <p:spPr>
          <a:xfrm>
            <a:off x="1692166" y="3066883"/>
            <a:ext cx="9144000" cy="72423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600" b="1" dirty="0">
                <a:solidFill>
                  <a:schemeClr val="accent2"/>
                </a:solidFill>
                <a:latin typeface="+mn-lt"/>
              </a:rPr>
              <a:t>Gli esiti della survey</a:t>
            </a:r>
          </a:p>
        </p:txBody>
      </p:sp>
    </p:spTree>
    <p:extLst>
      <p:ext uri="{BB962C8B-B14F-4D97-AF65-F5344CB8AC3E}">
        <p14:creationId xmlns:p14="http://schemas.microsoft.com/office/powerpoint/2010/main" val="22378807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F6136ED5-3825-4D5F-8956-DB70C6FA3187}"/>
              </a:ext>
            </a:extLst>
          </p:cNvPr>
          <p:cNvPicPr>
            <a:picLocks noChangeAspect="1"/>
          </p:cNvPicPr>
          <p:nvPr/>
        </p:nvPicPr>
        <p:blipFill>
          <a:blip r:embed="rId3"/>
          <a:stretch>
            <a:fillRect/>
          </a:stretch>
        </p:blipFill>
        <p:spPr>
          <a:xfrm>
            <a:off x="594097" y="616090"/>
            <a:ext cx="1866900" cy="1600200"/>
          </a:xfrm>
          <a:prstGeom prst="rect">
            <a:avLst/>
          </a:prstGeom>
        </p:spPr>
      </p:pic>
      <p:sp>
        <p:nvSpPr>
          <p:cNvPr id="8" name="CasellaDiTesto 7">
            <a:extLst>
              <a:ext uri="{FF2B5EF4-FFF2-40B4-BE49-F238E27FC236}">
                <a16:creationId xmlns:a16="http://schemas.microsoft.com/office/drawing/2014/main" id="{25A168CB-8CB9-4B6E-A70F-85C1F7A99E73}"/>
              </a:ext>
            </a:extLst>
          </p:cNvPr>
          <p:cNvSpPr txBox="1"/>
          <p:nvPr/>
        </p:nvSpPr>
        <p:spPr>
          <a:xfrm>
            <a:off x="247883" y="2127053"/>
            <a:ext cx="2559326" cy="646331"/>
          </a:xfrm>
          <a:prstGeom prst="rect">
            <a:avLst/>
          </a:prstGeom>
          <a:noFill/>
        </p:spPr>
        <p:txBody>
          <a:bodyPr wrap="square" rtlCol="0">
            <a:spAutoFit/>
          </a:bodyPr>
          <a:lstStyle/>
          <a:p>
            <a:pPr algn="ctr"/>
            <a:r>
              <a:rPr lang="it-IT" b="1" dirty="0">
                <a:solidFill>
                  <a:schemeClr val="accent2"/>
                </a:solidFill>
              </a:rPr>
              <a:t>CASI VALIDI </a:t>
            </a:r>
          </a:p>
          <a:p>
            <a:pPr algn="ctr"/>
            <a:r>
              <a:rPr lang="it-IT" dirty="0"/>
              <a:t>N= 571</a:t>
            </a:r>
          </a:p>
        </p:txBody>
      </p:sp>
      <p:sp>
        <p:nvSpPr>
          <p:cNvPr id="9" name="CasellaDiTesto 8">
            <a:extLst>
              <a:ext uri="{FF2B5EF4-FFF2-40B4-BE49-F238E27FC236}">
                <a16:creationId xmlns:a16="http://schemas.microsoft.com/office/drawing/2014/main" id="{3B9A754B-B4CB-432F-9454-B12BCBCEF963}"/>
              </a:ext>
            </a:extLst>
          </p:cNvPr>
          <p:cNvSpPr txBox="1"/>
          <p:nvPr/>
        </p:nvSpPr>
        <p:spPr>
          <a:xfrm>
            <a:off x="3706624" y="518996"/>
            <a:ext cx="1598718" cy="1200329"/>
          </a:xfrm>
          <a:prstGeom prst="rect">
            <a:avLst/>
          </a:prstGeom>
          <a:noFill/>
        </p:spPr>
        <p:txBody>
          <a:bodyPr wrap="square" rtlCol="0">
            <a:spAutoFit/>
          </a:bodyPr>
          <a:lstStyle/>
          <a:p>
            <a:r>
              <a:rPr lang="it-IT" b="1" dirty="0">
                <a:solidFill>
                  <a:schemeClr val="accent2"/>
                </a:solidFill>
              </a:rPr>
              <a:t>SESSO</a:t>
            </a:r>
          </a:p>
          <a:p>
            <a:r>
              <a:rPr lang="it-IT" dirty="0"/>
              <a:t>M 	50,7</a:t>
            </a:r>
          </a:p>
          <a:p>
            <a:r>
              <a:rPr lang="it-IT" dirty="0"/>
              <a:t>F 	48,9 </a:t>
            </a:r>
          </a:p>
          <a:p>
            <a:r>
              <a:rPr lang="it-IT" dirty="0"/>
              <a:t>Altro 	  0,4</a:t>
            </a:r>
          </a:p>
        </p:txBody>
      </p:sp>
      <p:sp>
        <p:nvSpPr>
          <p:cNvPr id="14" name="CasellaDiTesto 13">
            <a:extLst>
              <a:ext uri="{FF2B5EF4-FFF2-40B4-BE49-F238E27FC236}">
                <a16:creationId xmlns:a16="http://schemas.microsoft.com/office/drawing/2014/main" id="{E5899ED3-7BDE-49DD-A1DB-CA0F8FB5129F}"/>
              </a:ext>
            </a:extLst>
          </p:cNvPr>
          <p:cNvSpPr txBox="1"/>
          <p:nvPr/>
        </p:nvSpPr>
        <p:spPr>
          <a:xfrm>
            <a:off x="7376182" y="452979"/>
            <a:ext cx="3017942" cy="1477328"/>
          </a:xfrm>
          <a:prstGeom prst="rect">
            <a:avLst/>
          </a:prstGeom>
          <a:noFill/>
        </p:spPr>
        <p:txBody>
          <a:bodyPr wrap="square" rtlCol="0">
            <a:spAutoFit/>
          </a:bodyPr>
          <a:lstStyle/>
          <a:p>
            <a:r>
              <a:rPr lang="it-IT" b="1" dirty="0">
                <a:solidFill>
                  <a:schemeClr val="accent2"/>
                </a:solidFill>
              </a:rPr>
              <a:t>     ETÀ</a:t>
            </a:r>
          </a:p>
          <a:p>
            <a:pPr algn="ctr"/>
            <a:r>
              <a:rPr lang="it-IT" dirty="0"/>
              <a:t>Fino a 40 anni	14,4</a:t>
            </a:r>
          </a:p>
          <a:p>
            <a:pPr algn="ctr"/>
            <a:r>
              <a:rPr lang="it-IT" dirty="0"/>
              <a:t>41-60 anni	37,6</a:t>
            </a:r>
          </a:p>
          <a:p>
            <a:pPr algn="ctr"/>
            <a:r>
              <a:rPr lang="it-IT" dirty="0"/>
              <a:t>61-70 anni	27,5</a:t>
            </a:r>
          </a:p>
          <a:p>
            <a:pPr algn="ctr"/>
            <a:r>
              <a:rPr lang="it-IT" dirty="0"/>
              <a:t>71 anni e +	20,5</a:t>
            </a:r>
          </a:p>
        </p:txBody>
      </p:sp>
      <p:sp>
        <p:nvSpPr>
          <p:cNvPr id="16" name="CasellaDiTesto 15">
            <a:extLst>
              <a:ext uri="{FF2B5EF4-FFF2-40B4-BE49-F238E27FC236}">
                <a16:creationId xmlns:a16="http://schemas.microsoft.com/office/drawing/2014/main" id="{A79E691E-224C-4322-A754-ABE9E4572F85}"/>
              </a:ext>
            </a:extLst>
          </p:cNvPr>
          <p:cNvSpPr txBox="1"/>
          <p:nvPr/>
        </p:nvSpPr>
        <p:spPr>
          <a:xfrm>
            <a:off x="548495" y="3778234"/>
            <a:ext cx="5189695" cy="2031325"/>
          </a:xfrm>
          <a:prstGeom prst="rect">
            <a:avLst/>
          </a:prstGeom>
          <a:noFill/>
        </p:spPr>
        <p:txBody>
          <a:bodyPr wrap="square">
            <a:spAutoFit/>
          </a:bodyPr>
          <a:lstStyle/>
          <a:p>
            <a:r>
              <a:rPr lang="it-IT" b="1" dirty="0">
                <a:solidFill>
                  <a:schemeClr val="accent2"/>
                </a:solidFill>
              </a:rPr>
              <a:t>RUOLO</a:t>
            </a:r>
          </a:p>
          <a:p>
            <a:r>
              <a:rPr lang="it-IT" dirty="0"/>
              <a:t>Presidente/legale </a:t>
            </a:r>
            <a:r>
              <a:rPr lang="it-IT" dirty="0" err="1"/>
              <a:t>rappr</a:t>
            </a:r>
            <a:r>
              <a:rPr lang="it-IT" dirty="0"/>
              <a:t>./vicepresidente 	51,5</a:t>
            </a:r>
          </a:p>
          <a:p>
            <a:r>
              <a:rPr lang="it-IT" dirty="0"/>
              <a:t>Consigliere/segretario/revisore/tesor.		25,4</a:t>
            </a:r>
          </a:p>
          <a:p>
            <a:r>
              <a:rPr lang="it-IT" dirty="0"/>
              <a:t>Volontario/a				14,2</a:t>
            </a:r>
          </a:p>
          <a:p>
            <a:r>
              <a:rPr lang="it-IT" dirty="0"/>
              <a:t>Dipendente/</a:t>
            </a:r>
            <a:r>
              <a:rPr lang="it-IT" dirty="0" err="1"/>
              <a:t>Collab</a:t>
            </a:r>
            <a:r>
              <a:rPr lang="it-IT" dirty="0"/>
              <a:t>. retribuito		  6,8</a:t>
            </a:r>
          </a:p>
          <a:p>
            <a:r>
              <a:rPr lang="it-IT" dirty="0"/>
              <a:t>Professionista/consulente esterno		  1,6</a:t>
            </a:r>
          </a:p>
          <a:p>
            <a:r>
              <a:rPr lang="it-IT" dirty="0"/>
              <a:t>Altro	 				  0,5</a:t>
            </a:r>
          </a:p>
        </p:txBody>
      </p:sp>
      <p:sp>
        <p:nvSpPr>
          <p:cNvPr id="18" name="CasellaDiTesto 17">
            <a:extLst>
              <a:ext uri="{FF2B5EF4-FFF2-40B4-BE49-F238E27FC236}">
                <a16:creationId xmlns:a16="http://schemas.microsoft.com/office/drawing/2014/main" id="{59D34AB7-4055-4A85-B8D2-0ACE9AAF0A5F}"/>
              </a:ext>
            </a:extLst>
          </p:cNvPr>
          <p:cNvSpPr txBox="1"/>
          <p:nvPr/>
        </p:nvSpPr>
        <p:spPr>
          <a:xfrm>
            <a:off x="546645" y="5878092"/>
            <a:ext cx="3508274" cy="646331"/>
          </a:xfrm>
          <a:prstGeom prst="rect">
            <a:avLst/>
          </a:prstGeom>
          <a:noFill/>
        </p:spPr>
        <p:txBody>
          <a:bodyPr wrap="square">
            <a:spAutoFit/>
          </a:bodyPr>
          <a:lstStyle/>
          <a:p>
            <a:r>
              <a:rPr lang="it-IT" b="1" dirty="0">
                <a:solidFill>
                  <a:schemeClr val="accent2"/>
                </a:solidFill>
              </a:rPr>
              <a:t>DIRETTAMENTE IMPEGNATO </a:t>
            </a:r>
          </a:p>
          <a:p>
            <a:r>
              <a:rPr lang="it-IT" dirty="0"/>
              <a:t>nella gestione/organizzazione:  89,5</a:t>
            </a:r>
          </a:p>
        </p:txBody>
      </p:sp>
      <p:sp>
        <p:nvSpPr>
          <p:cNvPr id="21" name="CasellaDiTesto 20">
            <a:extLst>
              <a:ext uri="{FF2B5EF4-FFF2-40B4-BE49-F238E27FC236}">
                <a16:creationId xmlns:a16="http://schemas.microsoft.com/office/drawing/2014/main" id="{2C5DD1E2-DA84-4074-9ABA-9A442C8BC85A}"/>
              </a:ext>
            </a:extLst>
          </p:cNvPr>
          <p:cNvSpPr txBox="1"/>
          <p:nvPr/>
        </p:nvSpPr>
        <p:spPr>
          <a:xfrm>
            <a:off x="7684626" y="3777150"/>
            <a:ext cx="3508274" cy="2031325"/>
          </a:xfrm>
          <a:prstGeom prst="rect">
            <a:avLst/>
          </a:prstGeom>
          <a:noFill/>
        </p:spPr>
        <p:txBody>
          <a:bodyPr wrap="square">
            <a:spAutoFit/>
          </a:bodyPr>
          <a:lstStyle/>
          <a:p>
            <a:r>
              <a:rPr lang="it-IT" b="1" dirty="0">
                <a:solidFill>
                  <a:schemeClr val="accent2"/>
                </a:solidFill>
              </a:rPr>
              <a:t>ETS DI APPARTENENZA	</a:t>
            </a:r>
          </a:p>
          <a:p>
            <a:r>
              <a:rPr lang="it-IT" dirty="0"/>
              <a:t>ODV			51,6</a:t>
            </a:r>
          </a:p>
          <a:p>
            <a:r>
              <a:rPr lang="it-IT" dirty="0"/>
              <a:t>APS			41,7</a:t>
            </a:r>
          </a:p>
          <a:p>
            <a:r>
              <a:rPr lang="it-IT" dirty="0"/>
              <a:t>Ente filantropico	  	  0,2</a:t>
            </a:r>
          </a:p>
          <a:p>
            <a:r>
              <a:rPr lang="it-IT" dirty="0"/>
              <a:t>Coop/Impresa sociale	  0,7</a:t>
            </a:r>
          </a:p>
          <a:p>
            <a:r>
              <a:rPr lang="it-IT" dirty="0"/>
              <a:t>Reti associative	 	  0,4</a:t>
            </a:r>
          </a:p>
          <a:p>
            <a:r>
              <a:rPr lang="it-IT" dirty="0"/>
              <a:t>Altro ETS	 		  5,4</a:t>
            </a:r>
          </a:p>
        </p:txBody>
      </p:sp>
      <p:sp>
        <p:nvSpPr>
          <p:cNvPr id="23" name="Ovale 22">
            <a:extLst>
              <a:ext uri="{FF2B5EF4-FFF2-40B4-BE49-F238E27FC236}">
                <a16:creationId xmlns:a16="http://schemas.microsoft.com/office/drawing/2014/main" id="{DFAF4C1E-6F34-49B5-9D48-6C4F5DD79635}"/>
              </a:ext>
            </a:extLst>
          </p:cNvPr>
          <p:cNvSpPr/>
          <p:nvPr/>
        </p:nvSpPr>
        <p:spPr>
          <a:xfrm>
            <a:off x="182451" y="265043"/>
            <a:ext cx="2690191" cy="2641153"/>
          </a:xfrm>
          <a:prstGeom prst="ellipse">
            <a:avLst/>
          </a:prstGeom>
          <a:noFill/>
          <a:ln w="5715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a:p>
        </p:txBody>
      </p:sp>
      <p:sp>
        <p:nvSpPr>
          <p:cNvPr id="24" name="Rettangolo 23">
            <a:extLst>
              <a:ext uri="{FF2B5EF4-FFF2-40B4-BE49-F238E27FC236}">
                <a16:creationId xmlns:a16="http://schemas.microsoft.com/office/drawing/2014/main" id="{FFB06F97-E699-4598-93A9-B0DDD8984CC0}"/>
              </a:ext>
            </a:extLst>
          </p:cNvPr>
          <p:cNvSpPr/>
          <p:nvPr/>
        </p:nvSpPr>
        <p:spPr>
          <a:xfrm>
            <a:off x="3411201" y="397583"/>
            <a:ext cx="8090144" cy="1477328"/>
          </a:xfrm>
          <a:prstGeom prst="rect">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5" name="Rettangolo 24">
            <a:extLst>
              <a:ext uri="{FF2B5EF4-FFF2-40B4-BE49-F238E27FC236}">
                <a16:creationId xmlns:a16="http://schemas.microsoft.com/office/drawing/2014/main" id="{40F16F10-6A2B-4BD0-BBD2-92192135B90D}"/>
              </a:ext>
            </a:extLst>
          </p:cNvPr>
          <p:cNvSpPr/>
          <p:nvPr/>
        </p:nvSpPr>
        <p:spPr>
          <a:xfrm>
            <a:off x="380819" y="3745238"/>
            <a:ext cx="11120526" cy="2847719"/>
          </a:xfrm>
          <a:prstGeom prst="rect">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2" name="CasellaDiTesto 31">
            <a:extLst>
              <a:ext uri="{FF2B5EF4-FFF2-40B4-BE49-F238E27FC236}">
                <a16:creationId xmlns:a16="http://schemas.microsoft.com/office/drawing/2014/main" id="{AD8B8F58-B6C3-46D3-8DCB-C0F571E76044}"/>
              </a:ext>
            </a:extLst>
          </p:cNvPr>
          <p:cNvSpPr txBox="1"/>
          <p:nvPr/>
        </p:nvSpPr>
        <p:spPr>
          <a:xfrm>
            <a:off x="23116" y="2912193"/>
            <a:ext cx="3792075" cy="230832"/>
          </a:xfrm>
          <a:prstGeom prst="rect">
            <a:avLst/>
          </a:prstGeom>
          <a:noFill/>
        </p:spPr>
        <p:txBody>
          <a:bodyPr wrap="square" rtlCol="0">
            <a:spAutoFit/>
          </a:bodyPr>
          <a:lstStyle/>
          <a:p>
            <a:r>
              <a:rPr lang="it-IT" sz="900" dirty="0"/>
              <a:t>Immagine: Sara Pavan, Il Terzo settore in FVG, Rapporto 2018</a:t>
            </a:r>
          </a:p>
        </p:txBody>
      </p:sp>
      <p:sp>
        <p:nvSpPr>
          <p:cNvPr id="2" name="CasellaDiTesto 1">
            <a:extLst>
              <a:ext uri="{FF2B5EF4-FFF2-40B4-BE49-F238E27FC236}">
                <a16:creationId xmlns:a16="http://schemas.microsoft.com/office/drawing/2014/main" id="{F9C587A8-20EC-4101-A50C-E4B30822528F}"/>
              </a:ext>
            </a:extLst>
          </p:cNvPr>
          <p:cNvSpPr txBox="1"/>
          <p:nvPr/>
        </p:nvSpPr>
        <p:spPr>
          <a:xfrm>
            <a:off x="5738190" y="4036163"/>
            <a:ext cx="1637992" cy="338554"/>
          </a:xfrm>
          <a:prstGeom prst="rect">
            <a:avLst/>
          </a:prstGeom>
          <a:noFill/>
        </p:spPr>
        <p:txBody>
          <a:bodyPr wrap="square" rtlCol="0">
            <a:spAutoFit/>
          </a:bodyPr>
          <a:lstStyle/>
          <a:p>
            <a:r>
              <a:rPr lang="it-IT" sz="1600" dirty="0"/>
              <a:t>(M 62,8 F 42,4)</a:t>
            </a:r>
          </a:p>
        </p:txBody>
      </p:sp>
      <p:sp>
        <p:nvSpPr>
          <p:cNvPr id="15" name="CasellaDiTesto 14">
            <a:extLst>
              <a:ext uri="{FF2B5EF4-FFF2-40B4-BE49-F238E27FC236}">
                <a16:creationId xmlns:a16="http://schemas.microsoft.com/office/drawing/2014/main" id="{D75ADD7A-EEBA-4458-BFD1-ACE01383530D}"/>
              </a:ext>
            </a:extLst>
          </p:cNvPr>
          <p:cNvSpPr txBox="1"/>
          <p:nvPr/>
        </p:nvSpPr>
        <p:spPr>
          <a:xfrm>
            <a:off x="3411201" y="2310396"/>
            <a:ext cx="8090144" cy="892552"/>
          </a:xfrm>
          <a:prstGeom prst="rect">
            <a:avLst/>
          </a:prstGeom>
          <a:noFill/>
          <a:ln w="28575">
            <a:solidFill>
              <a:schemeClr val="accent2"/>
            </a:solidFill>
          </a:ln>
        </p:spPr>
        <p:txBody>
          <a:bodyPr wrap="square" rtlCol="0">
            <a:spAutoFit/>
          </a:bodyPr>
          <a:lstStyle/>
          <a:p>
            <a:r>
              <a:rPr lang="it-IT" b="1" dirty="0">
                <a:solidFill>
                  <a:schemeClr val="accent2"/>
                </a:solidFill>
              </a:rPr>
              <a:t>TERRITORIO</a:t>
            </a:r>
          </a:p>
          <a:p>
            <a:r>
              <a:rPr lang="it-IT" dirty="0"/>
              <a:t>UD  37,7 	| PN  28,9  |  TS  17,2 | GO  14,4 | Extra FVG  1,8</a:t>
            </a:r>
          </a:p>
          <a:p>
            <a:r>
              <a:rPr lang="it-IT" sz="1600" dirty="0"/>
              <a:t>Comuni: </a:t>
            </a:r>
            <a:r>
              <a:rPr lang="it-IT" sz="1600" dirty="0" err="1"/>
              <a:t>Ts</a:t>
            </a:r>
            <a:r>
              <a:rPr lang="it-IT" sz="1600" dirty="0"/>
              <a:t> (14,9), Ud (10,9), </a:t>
            </a:r>
            <a:r>
              <a:rPr lang="it-IT" sz="1600" dirty="0" err="1"/>
              <a:t>Pn</a:t>
            </a:r>
            <a:r>
              <a:rPr lang="it-IT" sz="1600" dirty="0"/>
              <a:t> (6,3), Go (4,6), Monfalcone (3,3), Gemona, Maniago, </a:t>
            </a:r>
            <a:r>
              <a:rPr lang="it-IT" sz="1600" dirty="0" err="1"/>
              <a:t>S.Vito</a:t>
            </a:r>
            <a:r>
              <a:rPr lang="it-IT" sz="1600" dirty="0"/>
              <a:t> (2,0)</a:t>
            </a:r>
          </a:p>
        </p:txBody>
      </p:sp>
    </p:spTree>
    <p:extLst>
      <p:ext uri="{BB962C8B-B14F-4D97-AF65-F5344CB8AC3E}">
        <p14:creationId xmlns:p14="http://schemas.microsoft.com/office/powerpoint/2010/main" val="25928885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 name="Tabella 3">
            <a:extLst>
              <a:ext uri="{FF2B5EF4-FFF2-40B4-BE49-F238E27FC236}">
                <a16:creationId xmlns:a16="http://schemas.microsoft.com/office/drawing/2014/main" id="{9C0E8918-82AC-4B16-94C0-679E39E25EA6}"/>
              </a:ext>
            </a:extLst>
          </p:cNvPr>
          <p:cNvGraphicFramePr>
            <a:graphicFrameLocks noGrp="1"/>
          </p:cNvGraphicFramePr>
          <p:nvPr>
            <p:extLst>
              <p:ext uri="{D42A27DB-BD31-4B8C-83A1-F6EECF244321}">
                <p14:modId xmlns:p14="http://schemas.microsoft.com/office/powerpoint/2010/main" val="329358734"/>
              </p:ext>
            </p:extLst>
          </p:nvPr>
        </p:nvGraphicFramePr>
        <p:xfrm>
          <a:off x="1176917" y="2232378"/>
          <a:ext cx="10118944" cy="3173140"/>
        </p:xfrm>
        <a:graphic>
          <a:graphicData uri="http://schemas.openxmlformats.org/drawingml/2006/table">
            <a:tbl>
              <a:tblPr/>
              <a:tblGrid>
                <a:gridCol w="4348076">
                  <a:extLst>
                    <a:ext uri="{9D8B030D-6E8A-4147-A177-3AD203B41FA5}">
                      <a16:colId xmlns:a16="http://schemas.microsoft.com/office/drawing/2014/main" val="789338088"/>
                    </a:ext>
                  </a:extLst>
                </a:gridCol>
                <a:gridCol w="962504">
                  <a:extLst>
                    <a:ext uri="{9D8B030D-6E8A-4147-A177-3AD203B41FA5}">
                      <a16:colId xmlns:a16="http://schemas.microsoft.com/office/drawing/2014/main" val="993595120"/>
                    </a:ext>
                  </a:extLst>
                </a:gridCol>
                <a:gridCol w="914125">
                  <a:extLst>
                    <a:ext uri="{9D8B030D-6E8A-4147-A177-3AD203B41FA5}">
                      <a16:colId xmlns:a16="http://schemas.microsoft.com/office/drawing/2014/main" val="2972735721"/>
                    </a:ext>
                  </a:extLst>
                </a:gridCol>
                <a:gridCol w="959830">
                  <a:extLst>
                    <a:ext uri="{9D8B030D-6E8A-4147-A177-3AD203B41FA5}">
                      <a16:colId xmlns:a16="http://schemas.microsoft.com/office/drawing/2014/main" val="3833940403"/>
                    </a:ext>
                  </a:extLst>
                </a:gridCol>
                <a:gridCol w="840565">
                  <a:extLst>
                    <a:ext uri="{9D8B030D-6E8A-4147-A177-3AD203B41FA5}">
                      <a16:colId xmlns:a16="http://schemas.microsoft.com/office/drawing/2014/main" val="2454986695"/>
                    </a:ext>
                  </a:extLst>
                </a:gridCol>
                <a:gridCol w="914400">
                  <a:extLst>
                    <a:ext uri="{9D8B030D-6E8A-4147-A177-3AD203B41FA5}">
                      <a16:colId xmlns:a16="http://schemas.microsoft.com/office/drawing/2014/main" val="1149477903"/>
                    </a:ext>
                  </a:extLst>
                </a:gridCol>
                <a:gridCol w="344557">
                  <a:extLst>
                    <a:ext uri="{9D8B030D-6E8A-4147-A177-3AD203B41FA5}">
                      <a16:colId xmlns:a16="http://schemas.microsoft.com/office/drawing/2014/main" val="815156646"/>
                    </a:ext>
                  </a:extLst>
                </a:gridCol>
                <a:gridCol w="834887">
                  <a:extLst>
                    <a:ext uri="{9D8B030D-6E8A-4147-A177-3AD203B41FA5}">
                      <a16:colId xmlns:a16="http://schemas.microsoft.com/office/drawing/2014/main" val="2527559357"/>
                    </a:ext>
                  </a:extLst>
                </a:gridCol>
              </a:tblGrid>
              <a:tr h="603830">
                <a:tc>
                  <a:txBody>
                    <a:bodyPr/>
                    <a:lstStyle/>
                    <a:p>
                      <a:pPr algn="l" fontAlgn="b">
                        <a:spcBef>
                          <a:spcPts val="0"/>
                        </a:spcBef>
                        <a:spcAft>
                          <a:spcPts val="0"/>
                        </a:spcAft>
                      </a:pPr>
                      <a:endParaRPr lang="it-IT" sz="3600" b="0" i="0" u="none" strike="noStrike" dirty="0">
                        <a:effectLst/>
                        <a:latin typeface="Arial" panose="020B0604020202020204" pitchFamily="34" charset="0"/>
                      </a:endParaRPr>
                    </a:p>
                  </a:txBody>
                  <a:tcPr marL="19088" marR="19088" marT="19088"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spcBef>
                          <a:spcPts val="0"/>
                        </a:spcBef>
                        <a:spcAft>
                          <a:spcPts val="0"/>
                        </a:spcAft>
                      </a:pPr>
                      <a:r>
                        <a:rPr lang="it-IT" sz="1800" b="1" i="0" u="none" strike="noStrike" dirty="0">
                          <a:solidFill>
                            <a:schemeClr val="accent2"/>
                          </a:solidFill>
                          <a:effectLst/>
                          <a:latin typeface="Calibri" panose="020F0502020204030204" pitchFamily="34" charset="0"/>
                        </a:rPr>
                        <a:t>1</a:t>
                      </a:r>
                      <a:endParaRPr lang="it-IT" sz="3600" b="1" i="0" u="none" strike="noStrike" dirty="0">
                        <a:solidFill>
                          <a:schemeClr val="accent2"/>
                        </a:solidFill>
                        <a:effectLst/>
                        <a:latin typeface="Arial" panose="020B0604020202020204" pitchFamily="34" charset="0"/>
                      </a:endParaRPr>
                    </a:p>
                  </a:txBody>
                  <a:tcPr marL="19088" marR="19088" marT="19088" marB="0" anchor="ctr">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spcBef>
                          <a:spcPts val="0"/>
                        </a:spcBef>
                        <a:spcAft>
                          <a:spcPts val="0"/>
                        </a:spcAft>
                      </a:pPr>
                      <a:r>
                        <a:rPr lang="it-IT" sz="1800" b="1" i="0" u="none" strike="noStrike" dirty="0">
                          <a:solidFill>
                            <a:schemeClr val="accent2"/>
                          </a:solidFill>
                          <a:effectLst/>
                          <a:latin typeface="Calibri" panose="020F0502020204030204" pitchFamily="34" charset="0"/>
                        </a:rPr>
                        <a:t>2</a:t>
                      </a:r>
                      <a:endParaRPr lang="it-IT" sz="3600" b="1" i="0" u="none" strike="noStrike" dirty="0">
                        <a:solidFill>
                          <a:schemeClr val="accent2"/>
                        </a:solidFill>
                        <a:effectLst/>
                        <a:latin typeface="Arial" panose="020B0604020202020204" pitchFamily="34" charset="0"/>
                      </a:endParaRPr>
                    </a:p>
                  </a:txBody>
                  <a:tcPr marL="19088" marR="19088" marT="19088" marB="0" anchor="ctr">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spcBef>
                          <a:spcPts val="0"/>
                        </a:spcBef>
                        <a:spcAft>
                          <a:spcPts val="0"/>
                        </a:spcAft>
                      </a:pPr>
                      <a:r>
                        <a:rPr lang="it-IT" sz="1800" b="1" i="0" u="none" strike="noStrike" dirty="0">
                          <a:solidFill>
                            <a:schemeClr val="accent2"/>
                          </a:solidFill>
                          <a:effectLst/>
                          <a:latin typeface="Calibri" panose="020F0502020204030204" pitchFamily="34" charset="0"/>
                        </a:rPr>
                        <a:t>3</a:t>
                      </a:r>
                      <a:endParaRPr lang="it-IT" sz="3600" b="1" i="0" u="none" strike="noStrike" dirty="0">
                        <a:solidFill>
                          <a:schemeClr val="accent2"/>
                        </a:solidFill>
                        <a:effectLst/>
                        <a:latin typeface="Arial" panose="020B0604020202020204" pitchFamily="34" charset="0"/>
                      </a:endParaRPr>
                    </a:p>
                  </a:txBody>
                  <a:tcPr marL="19088" marR="19088" marT="19088" marB="0" anchor="ctr">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spcBef>
                          <a:spcPts val="0"/>
                        </a:spcBef>
                        <a:spcAft>
                          <a:spcPts val="0"/>
                        </a:spcAft>
                      </a:pPr>
                      <a:r>
                        <a:rPr lang="it-IT" sz="1800" b="1" i="0" u="none" strike="noStrike" dirty="0">
                          <a:solidFill>
                            <a:schemeClr val="accent2"/>
                          </a:solidFill>
                          <a:effectLst/>
                          <a:latin typeface="Calibri" panose="020F0502020204030204" pitchFamily="34" charset="0"/>
                        </a:rPr>
                        <a:t>4</a:t>
                      </a:r>
                      <a:endParaRPr lang="it-IT" sz="3600" b="1" i="0" u="none" strike="noStrike" dirty="0">
                        <a:solidFill>
                          <a:schemeClr val="accent2"/>
                        </a:solidFill>
                        <a:effectLst/>
                        <a:latin typeface="Arial" panose="020B0604020202020204" pitchFamily="34" charset="0"/>
                      </a:endParaRPr>
                    </a:p>
                  </a:txBody>
                  <a:tcPr marL="19088" marR="19088" marT="19088" marB="0" anchor="ctr">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r" fontAlgn="b">
                        <a:spcBef>
                          <a:spcPts val="0"/>
                        </a:spcBef>
                        <a:spcAft>
                          <a:spcPts val="0"/>
                        </a:spcAft>
                      </a:pPr>
                      <a:r>
                        <a:rPr lang="it-IT" sz="1800" b="1" i="0" u="none" strike="noStrike" dirty="0">
                          <a:solidFill>
                            <a:schemeClr val="accent2"/>
                          </a:solidFill>
                          <a:effectLst/>
                          <a:latin typeface="Calibri" panose="020F0502020204030204" pitchFamily="34" charset="0"/>
                        </a:rPr>
                        <a:t>Tot</a:t>
                      </a:r>
                      <a:endParaRPr lang="it-IT" sz="3600" b="1" i="0" u="none" strike="noStrike" dirty="0">
                        <a:solidFill>
                          <a:schemeClr val="accent2"/>
                        </a:solidFill>
                        <a:effectLst/>
                        <a:latin typeface="Arial" panose="020B0604020202020204" pitchFamily="34" charset="0"/>
                      </a:endParaRPr>
                    </a:p>
                  </a:txBody>
                  <a:tcPr marL="19088" marR="19088" marT="19088"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spcBef>
                          <a:spcPts val="0"/>
                        </a:spcBef>
                        <a:spcAft>
                          <a:spcPts val="0"/>
                        </a:spcAft>
                      </a:pPr>
                      <a:r>
                        <a:rPr lang="it-IT" sz="2200" b="0" i="0" u="none" strike="noStrike" dirty="0">
                          <a:solidFill>
                            <a:srgbClr val="000000"/>
                          </a:solidFill>
                          <a:effectLst/>
                          <a:latin typeface="Calibri" panose="020F0502020204030204" pitchFamily="34" charset="0"/>
                        </a:rPr>
                        <a:t> </a:t>
                      </a:r>
                      <a:endParaRPr lang="it-IT" sz="3600" b="0" i="0" u="none" strike="noStrike" dirty="0">
                        <a:effectLst/>
                        <a:latin typeface="Arial" panose="020B0604020202020204" pitchFamily="34" charset="0"/>
                      </a:endParaRPr>
                    </a:p>
                  </a:txBody>
                  <a:tcPr marL="19088" marR="19088" marT="1908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marL="0" algn="r" defTabSz="914400" rtl="0" eaLnBrk="1" fontAlgn="b" latinLnBrk="0" hangingPunct="1">
                        <a:spcBef>
                          <a:spcPts val="0"/>
                        </a:spcBef>
                        <a:spcAft>
                          <a:spcPts val="0"/>
                        </a:spcAft>
                      </a:pPr>
                      <a:r>
                        <a:rPr lang="it-IT" sz="1800" b="1" i="0" u="none" strike="noStrike" kern="1200" dirty="0">
                          <a:solidFill>
                            <a:schemeClr val="accent2"/>
                          </a:solidFill>
                          <a:effectLst/>
                          <a:latin typeface="Calibri" panose="020F0502020204030204" pitchFamily="34" charset="0"/>
                          <a:ea typeface="+mn-ea"/>
                          <a:cs typeface="+mn-cs"/>
                        </a:rPr>
                        <a:t>3+4</a:t>
                      </a:r>
                    </a:p>
                  </a:txBody>
                  <a:tcPr marL="19088" marR="19088" marT="1908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328719602"/>
                  </a:ext>
                </a:extLst>
              </a:tr>
              <a:tr h="428346">
                <a:tc>
                  <a:txBody>
                    <a:bodyPr/>
                    <a:lstStyle/>
                    <a:p>
                      <a:pPr algn="l" fontAlgn="t">
                        <a:spcBef>
                          <a:spcPts val="0"/>
                        </a:spcBef>
                        <a:spcAft>
                          <a:spcPts val="0"/>
                        </a:spcAft>
                      </a:pPr>
                      <a:r>
                        <a:rPr lang="it-IT" sz="1800" b="0" i="0" u="none" strike="noStrike" dirty="0">
                          <a:solidFill>
                            <a:srgbClr val="000000"/>
                          </a:solidFill>
                          <a:effectLst/>
                          <a:latin typeface="Calibri" panose="020F0502020204030204" pitchFamily="34" charset="0"/>
                        </a:rPr>
                        <a:t> Aspetti amministrativi, contabili e fiscali  </a:t>
                      </a:r>
                      <a:endParaRPr lang="it-IT" sz="3600" b="0" i="0" u="none" strike="noStrike" dirty="0">
                        <a:effectLst/>
                        <a:latin typeface="Arial" panose="020B0604020202020204" pitchFamily="34" charset="0"/>
                      </a:endParaRPr>
                    </a:p>
                  </a:txBody>
                  <a:tcPr marL="19088" marR="19088" marT="19088" marB="0" anchor="ctr">
                    <a:lnL w="635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r" fontAlgn="ctr">
                        <a:spcBef>
                          <a:spcPts val="0"/>
                        </a:spcBef>
                        <a:spcAft>
                          <a:spcPts val="0"/>
                        </a:spcAft>
                      </a:pPr>
                      <a:r>
                        <a:rPr lang="it-IT" sz="1800" b="0" i="0" u="none" strike="noStrike" dirty="0">
                          <a:solidFill>
                            <a:srgbClr val="000000"/>
                          </a:solidFill>
                          <a:effectLst/>
                          <a:latin typeface="Calibri" panose="020F0502020204030204" pitchFamily="34" charset="0"/>
                        </a:rPr>
                        <a:t>1,1 </a:t>
                      </a:r>
                      <a:endParaRPr lang="it-IT" sz="3600" b="0" i="0" u="none" strike="noStrike" dirty="0">
                        <a:effectLst/>
                        <a:latin typeface="Arial" panose="020B0604020202020204" pitchFamily="34" charset="0"/>
                      </a:endParaRPr>
                    </a:p>
                  </a:txBody>
                  <a:tcPr marL="19088" marR="19088" marT="19088"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r" fontAlgn="ctr">
                        <a:spcBef>
                          <a:spcPts val="0"/>
                        </a:spcBef>
                        <a:spcAft>
                          <a:spcPts val="0"/>
                        </a:spcAft>
                      </a:pPr>
                      <a:r>
                        <a:rPr lang="it-IT" sz="1800" b="0" i="0" u="none" strike="noStrike" dirty="0">
                          <a:solidFill>
                            <a:srgbClr val="000000"/>
                          </a:solidFill>
                          <a:effectLst/>
                          <a:latin typeface="Calibri" panose="020F0502020204030204" pitchFamily="34" charset="0"/>
                        </a:rPr>
                        <a:t>8,5 </a:t>
                      </a:r>
                      <a:endParaRPr lang="it-IT" sz="3600" b="0" i="0" u="none" strike="noStrike" dirty="0">
                        <a:effectLst/>
                        <a:latin typeface="Arial" panose="020B0604020202020204" pitchFamily="34" charset="0"/>
                      </a:endParaRPr>
                    </a:p>
                  </a:txBody>
                  <a:tcPr marL="19088" marR="19088" marT="19088"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r" fontAlgn="ctr">
                        <a:spcBef>
                          <a:spcPts val="0"/>
                        </a:spcBef>
                        <a:spcAft>
                          <a:spcPts val="0"/>
                        </a:spcAft>
                      </a:pPr>
                      <a:r>
                        <a:rPr lang="it-IT" sz="1800" b="0" i="0" u="none" strike="noStrike" dirty="0">
                          <a:solidFill>
                            <a:srgbClr val="000000"/>
                          </a:solidFill>
                          <a:effectLst/>
                          <a:latin typeface="Calibri" panose="020F0502020204030204" pitchFamily="34" charset="0"/>
                        </a:rPr>
                        <a:t>20,9 </a:t>
                      </a:r>
                      <a:endParaRPr lang="it-IT" sz="3600" b="0" i="0" u="none" strike="noStrike" dirty="0">
                        <a:effectLst/>
                        <a:latin typeface="Arial" panose="020B0604020202020204" pitchFamily="34" charset="0"/>
                      </a:endParaRPr>
                    </a:p>
                  </a:txBody>
                  <a:tcPr marL="19088" marR="19088" marT="19088"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r" fontAlgn="ctr">
                        <a:spcBef>
                          <a:spcPts val="0"/>
                        </a:spcBef>
                        <a:spcAft>
                          <a:spcPts val="0"/>
                        </a:spcAft>
                      </a:pPr>
                      <a:r>
                        <a:rPr lang="it-IT" sz="1800" b="0" i="0" u="none" strike="noStrike" dirty="0">
                          <a:solidFill>
                            <a:srgbClr val="000000"/>
                          </a:solidFill>
                          <a:effectLst/>
                          <a:latin typeface="Calibri" panose="020F0502020204030204" pitchFamily="34" charset="0"/>
                        </a:rPr>
                        <a:t>69,5 </a:t>
                      </a:r>
                      <a:endParaRPr lang="it-IT" sz="3600" b="0" i="0" u="none" strike="noStrike" dirty="0">
                        <a:effectLst/>
                        <a:latin typeface="Arial" panose="020B0604020202020204" pitchFamily="34" charset="0"/>
                      </a:endParaRPr>
                    </a:p>
                  </a:txBody>
                  <a:tcPr marL="19088" marR="19088" marT="19088"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accent2">
                        <a:lumMod val="20000"/>
                        <a:lumOff val="80000"/>
                      </a:schemeClr>
                    </a:solidFill>
                  </a:tcPr>
                </a:tc>
                <a:tc>
                  <a:txBody>
                    <a:bodyPr/>
                    <a:lstStyle/>
                    <a:p>
                      <a:pPr algn="r" fontAlgn="ctr">
                        <a:spcBef>
                          <a:spcPts val="0"/>
                        </a:spcBef>
                        <a:spcAft>
                          <a:spcPts val="0"/>
                        </a:spcAft>
                      </a:pPr>
                      <a:r>
                        <a:rPr lang="it-IT" sz="1800" b="0" i="0" u="none" strike="noStrike" dirty="0">
                          <a:solidFill>
                            <a:srgbClr val="000000"/>
                          </a:solidFill>
                          <a:effectLst/>
                          <a:latin typeface="Calibri" panose="020F0502020204030204" pitchFamily="34" charset="0"/>
                        </a:rPr>
                        <a:t>100,0 </a:t>
                      </a:r>
                      <a:endParaRPr lang="it-IT" sz="3600" b="0" i="0" u="none" strike="noStrike" dirty="0">
                        <a:effectLst/>
                        <a:latin typeface="Arial" panose="020B0604020202020204" pitchFamily="34" charset="0"/>
                      </a:endParaRPr>
                    </a:p>
                  </a:txBody>
                  <a:tcPr marL="19088" marR="19088" marT="19088" marB="0" anchor="ctr">
                    <a:lnL>
                      <a:noFill/>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l" fontAlgn="b">
                        <a:spcBef>
                          <a:spcPts val="0"/>
                        </a:spcBef>
                        <a:spcAft>
                          <a:spcPts val="0"/>
                        </a:spcAft>
                      </a:pPr>
                      <a:r>
                        <a:rPr lang="it-IT" sz="2200" b="0" i="0" u="none" strike="noStrike" dirty="0">
                          <a:solidFill>
                            <a:srgbClr val="000000"/>
                          </a:solidFill>
                          <a:effectLst/>
                          <a:latin typeface="Calibri" panose="020F0502020204030204" pitchFamily="34" charset="0"/>
                        </a:rPr>
                        <a:t> </a:t>
                      </a:r>
                      <a:endParaRPr lang="it-IT" sz="3600" b="0" i="0" u="none" strike="noStrike" dirty="0">
                        <a:effectLst/>
                        <a:latin typeface="Arial" panose="020B0604020202020204" pitchFamily="34" charset="0"/>
                      </a:endParaRPr>
                    </a:p>
                  </a:txBody>
                  <a:tcPr marL="19088" marR="19088" marT="1908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algn="r" fontAlgn="b">
                        <a:spcBef>
                          <a:spcPts val="0"/>
                        </a:spcBef>
                        <a:spcAft>
                          <a:spcPts val="0"/>
                        </a:spcAft>
                      </a:pPr>
                      <a:r>
                        <a:rPr lang="it-IT" sz="1800" b="0" i="0" u="none" strike="noStrike" dirty="0">
                          <a:solidFill>
                            <a:srgbClr val="000000"/>
                          </a:solidFill>
                          <a:effectLst/>
                          <a:latin typeface="Calibri" panose="020F0502020204030204" pitchFamily="34" charset="0"/>
                        </a:rPr>
                        <a:t>90,4 </a:t>
                      </a:r>
                      <a:endParaRPr lang="it-IT" sz="3600" b="0" i="0" u="none" strike="noStrike" dirty="0">
                        <a:effectLst/>
                        <a:latin typeface="Arial" panose="020B0604020202020204" pitchFamily="34" charset="0"/>
                      </a:endParaRPr>
                    </a:p>
                  </a:txBody>
                  <a:tcPr marL="19088" marR="19088" marT="1908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253677488"/>
                  </a:ext>
                </a:extLst>
              </a:tr>
              <a:tr h="642136">
                <a:tc>
                  <a:txBody>
                    <a:bodyPr/>
                    <a:lstStyle/>
                    <a:p>
                      <a:pPr algn="l" fontAlgn="t">
                        <a:spcBef>
                          <a:spcPts val="0"/>
                        </a:spcBef>
                        <a:spcAft>
                          <a:spcPts val="0"/>
                        </a:spcAft>
                      </a:pPr>
                      <a:r>
                        <a:rPr lang="it-IT" sz="1800" b="0" i="0" u="none" strike="noStrike" dirty="0">
                          <a:solidFill>
                            <a:srgbClr val="000000"/>
                          </a:solidFill>
                          <a:effectLst/>
                          <a:latin typeface="Calibri" panose="020F0502020204030204" pitchFamily="34" charset="0"/>
                        </a:rPr>
                        <a:t> Gestione organi e libri sociali (assemblee, consigli direttivi, soci e volontari) </a:t>
                      </a:r>
                      <a:endParaRPr lang="it-IT" sz="3600" b="0" i="0" u="none" strike="noStrike" dirty="0">
                        <a:effectLst/>
                        <a:latin typeface="Arial" panose="020B0604020202020204" pitchFamily="34" charset="0"/>
                      </a:endParaRPr>
                    </a:p>
                  </a:txBody>
                  <a:tcPr marL="19088" marR="19088" marT="19088"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spcBef>
                          <a:spcPts val="0"/>
                        </a:spcBef>
                        <a:spcAft>
                          <a:spcPts val="0"/>
                        </a:spcAft>
                      </a:pPr>
                      <a:r>
                        <a:rPr lang="it-IT" sz="1800" b="0" i="0" u="none" strike="noStrike" dirty="0">
                          <a:solidFill>
                            <a:srgbClr val="000000"/>
                          </a:solidFill>
                          <a:effectLst/>
                          <a:latin typeface="Calibri" panose="020F0502020204030204" pitchFamily="34" charset="0"/>
                        </a:rPr>
                        <a:t>0,7 </a:t>
                      </a:r>
                      <a:endParaRPr lang="it-IT" sz="3600" b="0" i="0" u="none" strike="noStrike" dirty="0">
                        <a:effectLst/>
                        <a:latin typeface="Arial" panose="020B0604020202020204" pitchFamily="34" charset="0"/>
                      </a:endParaRPr>
                    </a:p>
                  </a:txBody>
                  <a:tcPr marL="19088" marR="19088" marT="19088"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spcBef>
                          <a:spcPts val="0"/>
                        </a:spcBef>
                        <a:spcAft>
                          <a:spcPts val="0"/>
                        </a:spcAft>
                      </a:pPr>
                      <a:r>
                        <a:rPr lang="it-IT" sz="1800" b="0" i="0" u="none" strike="noStrike" dirty="0">
                          <a:solidFill>
                            <a:srgbClr val="000000"/>
                          </a:solidFill>
                          <a:effectLst/>
                          <a:latin typeface="Calibri" panose="020F0502020204030204" pitchFamily="34" charset="0"/>
                        </a:rPr>
                        <a:t>11,2 </a:t>
                      </a:r>
                      <a:endParaRPr lang="it-IT" sz="3600" b="0" i="0" u="none" strike="noStrike" dirty="0">
                        <a:effectLst/>
                        <a:latin typeface="Arial" panose="020B0604020202020204" pitchFamily="34" charset="0"/>
                      </a:endParaRPr>
                    </a:p>
                  </a:txBody>
                  <a:tcPr marL="19088" marR="19088" marT="19088"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spcBef>
                          <a:spcPts val="0"/>
                        </a:spcBef>
                        <a:spcAft>
                          <a:spcPts val="0"/>
                        </a:spcAft>
                      </a:pPr>
                      <a:r>
                        <a:rPr lang="it-IT" sz="1800" b="0" i="0" u="none" strike="noStrike" dirty="0">
                          <a:solidFill>
                            <a:srgbClr val="000000"/>
                          </a:solidFill>
                          <a:effectLst/>
                          <a:latin typeface="Calibri" panose="020F0502020204030204" pitchFamily="34" charset="0"/>
                        </a:rPr>
                        <a:t>32,1 </a:t>
                      </a:r>
                      <a:endParaRPr lang="it-IT" sz="3600" b="0" i="0" u="none" strike="noStrike" dirty="0">
                        <a:effectLst/>
                        <a:latin typeface="Arial" panose="020B0604020202020204" pitchFamily="34" charset="0"/>
                      </a:endParaRPr>
                    </a:p>
                  </a:txBody>
                  <a:tcPr marL="19088" marR="19088" marT="19088"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spcBef>
                          <a:spcPts val="0"/>
                        </a:spcBef>
                        <a:spcAft>
                          <a:spcPts val="0"/>
                        </a:spcAft>
                      </a:pPr>
                      <a:r>
                        <a:rPr lang="it-IT" sz="1800" b="0" i="0" u="none" strike="noStrike" dirty="0">
                          <a:solidFill>
                            <a:srgbClr val="000000"/>
                          </a:solidFill>
                          <a:effectLst/>
                          <a:latin typeface="Calibri" panose="020F0502020204030204" pitchFamily="34" charset="0"/>
                        </a:rPr>
                        <a:t>56,1 </a:t>
                      </a:r>
                      <a:endParaRPr lang="it-IT" sz="3600" b="0" i="0" u="none" strike="noStrike" dirty="0">
                        <a:effectLst/>
                        <a:latin typeface="Arial" panose="020B0604020202020204" pitchFamily="34" charset="0"/>
                      </a:endParaRPr>
                    </a:p>
                  </a:txBody>
                  <a:tcPr marL="19088" marR="19088" marT="19088" marB="0" anchor="ctr">
                    <a:lnL>
                      <a:noFill/>
                    </a:lnL>
                    <a:lnR>
                      <a:noFill/>
                    </a:lnR>
                    <a:lnT>
                      <a:noFill/>
                    </a:lnT>
                    <a:lnB>
                      <a:noFill/>
                    </a:lnB>
                    <a:lnTlToBr w="12700" cmpd="sng">
                      <a:noFill/>
                      <a:prstDash val="solid"/>
                    </a:lnTlToBr>
                    <a:lnBlToTr w="12700" cmpd="sng">
                      <a:noFill/>
                      <a:prstDash val="solid"/>
                    </a:lnBlToTr>
                    <a:solidFill>
                      <a:schemeClr val="accent2">
                        <a:lumMod val="20000"/>
                        <a:lumOff val="80000"/>
                      </a:schemeClr>
                    </a:solidFill>
                  </a:tcPr>
                </a:tc>
                <a:tc>
                  <a:txBody>
                    <a:bodyPr/>
                    <a:lstStyle/>
                    <a:p>
                      <a:pPr algn="r" fontAlgn="ctr">
                        <a:spcBef>
                          <a:spcPts val="0"/>
                        </a:spcBef>
                        <a:spcAft>
                          <a:spcPts val="0"/>
                        </a:spcAft>
                      </a:pPr>
                      <a:r>
                        <a:rPr lang="it-IT" sz="1800" b="0" i="0" u="none" strike="noStrike" dirty="0">
                          <a:solidFill>
                            <a:srgbClr val="000000"/>
                          </a:solidFill>
                          <a:effectLst/>
                          <a:latin typeface="Calibri" panose="020F0502020204030204" pitchFamily="34" charset="0"/>
                        </a:rPr>
                        <a:t>100,0 </a:t>
                      </a:r>
                      <a:endParaRPr lang="it-IT" sz="3600" b="0" i="0" u="none" strike="noStrike" dirty="0">
                        <a:effectLst/>
                        <a:latin typeface="Arial" panose="020B0604020202020204" pitchFamily="34" charset="0"/>
                      </a:endParaRPr>
                    </a:p>
                  </a:txBody>
                  <a:tcPr marL="19088" marR="19088" marT="19088"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algn="l" fontAlgn="b">
                        <a:spcBef>
                          <a:spcPts val="0"/>
                        </a:spcBef>
                        <a:spcAft>
                          <a:spcPts val="0"/>
                        </a:spcAft>
                      </a:pPr>
                      <a:r>
                        <a:rPr lang="it-IT" sz="2200" b="0" i="0" u="none" strike="noStrike" dirty="0">
                          <a:solidFill>
                            <a:srgbClr val="000000"/>
                          </a:solidFill>
                          <a:effectLst/>
                          <a:latin typeface="Calibri" panose="020F0502020204030204" pitchFamily="34" charset="0"/>
                        </a:rPr>
                        <a:t> </a:t>
                      </a:r>
                      <a:endParaRPr lang="it-IT" sz="3600" b="0" i="0" u="none" strike="noStrike" dirty="0">
                        <a:effectLst/>
                        <a:latin typeface="Arial" panose="020B0604020202020204" pitchFamily="34" charset="0"/>
                      </a:endParaRPr>
                    </a:p>
                  </a:txBody>
                  <a:tcPr marL="19088" marR="19088" marT="1908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algn="r" fontAlgn="b">
                        <a:spcBef>
                          <a:spcPts val="0"/>
                        </a:spcBef>
                        <a:spcAft>
                          <a:spcPts val="0"/>
                        </a:spcAft>
                      </a:pPr>
                      <a:r>
                        <a:rPr lang="it-IT" sz="1800" b="0" i="0" u="none" strike="noStrike" dirty="0">
                          <a:solidFill>
                            <a:srgbClr val="000000"/>
                          </a:solidFill>
                          <a:effectLst/>
                          <a:latin typeface="Calibri" panose="020F0502020204030204" pitchFamily="34" charset="0"/>
                        </a:rPr>
                        <a:t>88,1 </a:t>
                      </a:r>
                      <a:endParaRPr lang="it-IT" sz="3600" b="0" i="0" u="none" strike="noStrike" dirty="0">
                        <a:effectLst/>
                        <a:latin typeface="Arial" panose="020B0604020202020204" pitchFamily="34" charset="0"/>
                      </a:endParaRPr>
                    </a:p>
                  </a:txBody>
                  <a:tcPr marL="19088" marR="19088" marT="1908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981444189"/>
                  </a:ext>
                </a:extLst>
              </a:tr>
              <a:tr h="428346">
                <a:tc>
                  <a:txBody>
                    <a:bodyPr/>
                    <a:lstStyle/>
                    <a:p>
                      <a:pPr algn="l" fontAlgn="t">
                        <a:spcBef>
                          <a:spcPts val="0"/>
                        </a:spcBef>
                        <a:spcAft>
                          <a:spcPts val="0"/>
                        </a:spcAft>
                      </a:pPr>
                      <a:r>
                        <a:rPr lang="it-IT" sz="1800" b="0" i="0" u="none" strike="noStrike" dirty="0">
                          <a:solidFill>
                            <a:srgbClr val="000000"/>
                          </a:solidFill>
                          <a:effectLst/>
                          <a:latin typeface="Calibri" panose="020F0502020204030204" pitchFamily="34" charset="0"/>
                        </a:rPr>
                        <a:t> Obblighi e oneri assicurativi  </a:t>
                      </a:r>
                      <a:endParaRPr lang="it-IT" sz="3600" b="0" i="0" u="none" strike="noStrike" dirty="0">
                        <a:effectLst/>
                        <a:latin typeface="Arial" panose="020B0604020202020204" pitchFamily="34" charset="0"/>
                      </a:endParaRPr>
                    </a:p>
                  </a:txBody>
                  <a:tcPr marL="19088" marR="19088" marT="19088"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spcBef>
                          <a:spcPts val="0"/>
                        </a:spcBef>
                        <a:spcAft>
                          <a:spcPts val="0"/>
                        </a:spcAft>
                      </a:pPr>
                      <a:r>
                        <a:rPr lang="it-IT" sz="1800" b="0" i="0" u="none" strike="noStrike" dirty="0">
                          <a:solidFill>
                            <a:srgbClr val="000000"/>
                          </a:solidFill>
                          <a:effectLst/>
                          <a:latin typeface="Calibri" panose="020F0502020204030204" pitchFamily="34" charset="0"/>
                        </a:rPr>
                        <a:t>4,5 </a:t>
                      </a:r>
                      <a:endParaRPr lang="it-IT" sz="3600" b="0" i="0" u="none" strike="noStrike" dirty="0">
                        <a:effectLst/>
                        <a:latin typeface="Arial" panose="020B0604020202020204" pitchFamily="34" charset="0"/>
                      </a:endParaRPr>
                    </a:p>
                  </a:txBody>
                  <a:tcPr marL="19088" marR="19088" marT="19088"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spcBef>
                          <a:spcPts val="0"/>
                        </a:spcBef>
                        <a:spcAft>
                          <a:spcPts val="0"/>
                        </a:spcAft>
                      </a:pPr>
                      <a:r>
                        <a:rPr lang="it-IT" sz="1800" b="0" i="0" u="none" strike="noStrike" dirty="0">
                          <a:solidFill>
                            <a:srgbClr val="000000"/>
                          </a:solidFill>
                          <a:effectLst/>
                          <a:latin typeface="Calibri" panose="020F0502020204030204" pitchFamily="34" charset="0"/>
                        </a:rPr>
                        <a:t>16,0 </a:t>
                      </a:r>
                      <a:endParaRPr lang="it-IT" sz="3600" b="0" i="0" u="none" strike="noStrike" dirty="0">
                        <a:effectLst/>
                        <a:latin typeface="Arial" panose="020B0604020202020204" pitchFamily="34" charset="0"/>
                      </a:endParaRPr>
                    </a:p>
                  </a:txBody>
                  <a:tcPr marL="19088" marR="19088" marT="19088"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spcBef>
                          <a:spcPts val="0"/>
                        </a:spcBef>
                        <a:spcAft>
                          <a:spcPts val="0"/>
                        </a:spcAft>
                      </a:pPr>
                      <a:r>
                        <a:rPr lang="it-IT" sz="1800" b="0" i="0" u="none" strike="noStrike" dirty="0">
                          <a:solidFill>
                            <a:srgbClr val="000000"/>
                          </a:solidFill>
                          <a:effectLst/>
                          <a:latin typeface="Calibri" panose="020F0502020204030204" pitchFamily="34" charset="0"/>
                        </a:rPr>
                        <a:t>25,8 </a:t>
                      </a:r>
                      <a:endParaRPr lang="it-IT" sz="3600" b="0" i="0" u="none" strike="noStrike" dirty="0">
                        <a:effectLst/>
                        <a:latin typeface="Arial" panose="020B0604020202020204" pitchFamily="34" charset="0"/>
                      </a:endParaRPr>
                    </a:p>
                  </a:txBody>
                  <a:tcPr marL="19088" marR="19088" marT="19088"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spcBef>
                          <a:spcPts val="0"/>
                        </a:spcBef>
                        <a:spcAft>
                          <a:spcPts val="0"/>
                        </a:spcAft>
                      </a:pPr>
                      <a:r>
                        <a:rPr lang="it-IT" sz="1800" b="0" i="0" u="none" strike="noStrike" dirty="0">
                          <a:solidFill>
                            <a:srgbClr val="000000"/>
                          </a:solidFill>
                          <a:effectLst/>
                          <a:latin typeface="Calibri" panose="020F0502020204030204" pitchFamily="34" charset="0"/>
                        </a:rPr>
                        <a:t>53,7 </a:t>
                      </a:r>
                      <a:endParaRPr lang="it-IT" sz="3600" b="0" i="0" u="none" strike="noStrike" dirty="0">
                        <a:effectLst/>
                        <a:latin typeface="Arial" panose="020B0604020202020204" pitchFamily="34" charset="0"/>
                      </a:endParaRPr>
                    </a:p>
                  </a:txBody>
                  <a:tcPr marL="19088" marR="19088" marT="19088" marB="0" anchor="ctr">
                    <a:lnL>
                      <a:noFill/>
                    </a:lnL>
                    <a:lnR>
                      <a:noFill/>
                    </a:lnR>
                    <a:lnT>
                      <a:noFill/>
                    </a:lnT>
                    <a:lnB>
                      <a:noFill/>
                    </a:lnB>
                    <a:lnTlToBr w="12700" cmpd="sng">
                      <a:noFill/>
                      <a:prstDash val="solid"/>
                    </a:lnTlToBr>
                    <a:lnBlToTr w="12700" cmpd="sng">
                      <a:noFill/>
                      <a:prstDash val="solid"/>
                    </a:lnBlToTr>
                    <a:solidFill>
                      <a:schemeClr val="accent2">
                        <a:lumMod val="20000"/>
                        <a:lumOff val="80000"/>
                      </a:schemeClr>
                    </a:solidFill>
                  </a:tcPr>
                </a:tc>
                <a:tc>
                  <a:txBody>
                    <a:bodyPr/>
                    <a:lstStyle/>
                    <a:p>
                      <a:pPr algn="r" fontAlgn="ctr">
                        <a:spcBef>
                          <a:spcPts val="0"/>
                        </a:spcBef>
                        <a:spcAft>
                          <a:spcPts val="0"/>
                        </a:spcAft>
                      </a:pPr>
                      <a:r>
                        <a:rPr lang="it-IT" sz="1800" b="0" i="0" u="none" strike="noStrike" dirty="0">
                          <a:solidFill>
                            <a:srgbClr val="000000"/>
                          </a:solidFill>
                          <a:effectLst/>
                          <a:latin typeface="Calibri" panose="020F0502020204030204" pitchFamily="34" charset="0"/>
                        </a:rPr>
                        <a:t>100,0 </a:t>
                      </a:r>
                      <a:endParaRPr lang="it-IT" sz="3600" b="0" i="0" u="none" strike="noStrike" dirty="0">
                        <a:effectLst/>
                        <a:latin typeface="Arial" panose="020B0604020202020204" pitchFamily="34" charset="0"/>
                      </a:endParaRPr>
                    </a:p>
                  </a:txBody>
                  <a:tcPr marL="19088" marR="19088" marT="19088"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algn="l" fontAlgn="b">
                        <a:spcBef>
                          <a:spcPts val="0"/>
                        </a:spcBef>
                        <a:spcAft>
                          <a:spcPts val="0"/>
                        </a:spcAft>
                      </a:pPr>
                      <a:r>
                        <a:rPr lang="it-IT" sz="2200" b="0" i="0" u="none" strike="noStrike">
                          <a:solidFill>
                            <a:srgbClr val="000000"/>
                          </a:solidFill>
                          <a:effectLst/>
                          <a:latin typeface="Calibri" panose="020F0502020204030204" pitchFamily="34" charset="0"/>
                        </a:rPr>
                        <a:t> </a:t>
                      </a:r>
                      <a:endParaRPr lang="it-IT" sz="3600" b="0" i="0" u="none" strike="noStrike">
                        <a:effectLst/>
                        <a:latin typeface="Arial" panose="020B0604020202020204" pitchFamily="34" charset="0"/>
                      </a:endParaRPr>
                    </a:p>
                  </a:txBody>
                  <a:tcPr marL="19088" marR="19088" marT="1908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algn="r" fontAlgn="b">
                        <a:spcBef>
                          <a:spcPts val="0"/>
                        </a:spcBef>
                        <a:spcAft>
                          <a:spcPts val="0"/>
                        </a:spcAft>
                      </a:pPr>
                      <a:r>
                        <a:rPr lang="it-IT" sz="1800" b="0" i="0" u="none" strike="noStrike" dirty="0">
                          <a:solidFill>
                            <a:srgbClr val="000000"/>
                          </a:solidFill>
                          <a:effectLst/>
                          <a:latin typeface="Calibri" panose="020F0502020204030204" pitchFamily="34" charset="0"/>
                        </a:rPr>
                        <a:t>79,6 </a:t>
                      </a:r>
                      <a:endParaRPr lang="it-IT" sz="3600" b="0" i="0" u="none" strike="noStrike" dirty="0">
                        <a:effectLst/>
                        <a:latin typeface="Arial" panose="020B0604020202020204" pitchFamily="34" charset="0"/>
                      </a:endParaRPr>
                    </a:p>
                  </a:txBody>
                  <a:tcPr marL="19088" marR="19088" marT="1908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182788411"/>
                  </a:ext>
                </a:extLst>
              </a:tr>
              <a:tr h="428346">
                <a:tc>
                  <a:txBody>
                    <a:bodyPr/>
                    <a:lstStyle/>
                    <a:p>
                      <a:pPr algn="l" fontAlgn="t">
                        <a:spcBef>
                          <a:spcPts val="0"/>
                        </a:spcBef>
                        <a:spcAft>
                          <a:spcPts val="0"/>
                        </a:spcAft>
                      </a:pPr>
                      <a:r>
                        <a:rPr lang="it-IT" sz="1800" b="0" i="0" u="none" strike="noStrike" dirty="0">
                          <a:solidFill>
                            <a:srgbClr val="000000"/>
                          </a:solidFill>
                          <a:effectLst/>
                          <a:latin typeface="Calibri" panose="020F0502020204030204" pitchFamily="34" charset="0"/>
                        </a:rPr>
                        <a:t> Trattamento dati e privacy  </a:t>
                      </a:r>
                      <a:endParaRPr lang="it-IT" sz="3600" b="0" i="0" u="none" strike="noStrike" dirty="0">
                        <a:effectLst/>
                        <a:latin typeface="Arial" panose="020B0604020202020204" pitchFamily="34" charset="0"/>
                      </a:endParaRPr>
                    </a:p>
                  </a:txBody>
                  <a:tcPr marL="19088" marR="19088" marT="19088"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spcBef>
                          <a:spcPts val="0"/>
                        </a:spcBef>
                        <a:spcAft>
                          <a:spcPts val="0"/>
                        </a:spcAft>
                      </a:pPr>
                      <a:r>
                        <a:rPr lang="it-IT" sz="1800" b="0" i="0" u="none" strike="noStrike" dirty="0">
                          <a:solidFill>
                            <a:srgbClr val="000000"/>
                          </a:solidFill>
                          <a:effectLst/>
                          <a:latin typeface="Calibri" panose="020F0502020204030204" pitchFamily="34" charset="0"/>
                        </a:rPr>
                        <a:t>6,7 </a:t>
                      </a:r>
                      <a:endParaRPr lang="it-IT" sz="3600" b="0" i="0" u="none" strike="noStrike" dirty="0">
                        <a:effectLst/>
                        <a:latin typeface="Arial" panose="020B0604020202020204" pitchFamily="34" charset="0"/>
                      </a:endParaRPr>
                    </a:p>
                  </a:txBody>
                  <a:tcPr marL="19088" marR="19088" marT="19088"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spcBef>
                          <a:spcPts val="0"/>
                        </a:spcBef>
                        <a:spcAft>
                          <a:spcPts val="0"/>
                        </a:spcAft>
                      </a:pPr>
                      <a:r>
                        <a:rPr lang="it-IT" sz="1800" b="0" i="0" u="none" strike="noStrike" dirty="0">
                          <a:solidFill>
                            <a:srgbClr val="000000"/>
                          </a:solidFill>
                          <a:effectLst/>
                          <a:latin typeface="Calibri" panose="020F0502020204030204" pitchFamily="34" charset="0"/>
                        </a:rPr>
                        <a:t>21,1 </a:t>
                      </a:r>
                      <a:endParaRPr lang="it-IT" sz="3600" b="0" i="0" u="none" strike="noStrike" dirty="0">
                        <a:effectLst/>
                        <a:latin typeface="Arial" panose="020B0604020202020204" pitchFamily="34" charset="0"/>
                      </a:endParaRPr>
                    </a:p>
                  </a:txBody>
                  <a:tcPr marL="19088" marR="19088" marT="19088"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spcBef>
                          <a:spcPts val="0"/>
                        </a:spcBef>
                        <a:spcAft>
                          <a:spcPts val="0"/>
                        </a:spcAft>
                      </a:pPr>
                      <a:r>
                        <a:rPr lang="it-IT" sz="1800" b="0" i="0" u="none" strike="noStrike" dirty="0">
                          <a:solidFill>
                            <a:srgbClr val="000000"/>
                          </a:solidFill>
                          <a:effectLst/>
                          <a:latin typeface="Calibri" panose="020F0502020204030204" pitchFamily="34" charset="0"/>
                        </a:rPr>
                        <a:t>24,7 </a:t>
                      </a:r>
                      <a:endParaRPr lang="it-IT" sz="3600" b="0" i="0" u="none" strike="noStrike" dirty="0">
                        <a:effectLst/>
                        <a:latin typeface="Arial" panose="020B0604020202020204" pitchFamily="34" charset="0"/>
                      </a:endParaRPr>
                    </a:p>
                  </a:txBody>
                  <a:tcPr marL="19088" marR="19088" marT="19088"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spcBef>
                          <a:spcPts val="0"/>
                        </a:spcBef>
                        <a:spcAft>
                          <a:spcPts val="0"/>
                        </a:spcAft>
                      </a:pPr>
                      <a:r>
                        <a:rPr lang="it-IT" sz="1800" b="0" i="0" u="none" strike="noStrike" dirty="0">
                          <a:solidFill>
                            <a:srgbClr val="000000"/>
                          </a:solidFill>
                          <a:effectLst/>
                          <a:latin typeface="Calibri" panose="020F0502020204030204" pitchFamily="34" charset="0"/>
                        </a:rPr>
                        <a:t>47,5 </a:t>
                      </a:r>
                      <a:endParaRPr lang="it-IT" sz="3600" b="0" i="0" u="none" strike="noStrike" dirty="0">
                        <a:effectLst/>
                        <a:latin typeface="Arial" panose="020B0604020202020204" pitchFamily="34" charset="0"/>
                      </a:endParaRPr>
                    </a:p>
                  </a:txBody>
                  <a:tcPr marL="19088" marR="19088" marT="19088" marB="0" anchor="ctr">
                    <a:lnL>
                      <a:noFill/>
                    </a:lnL>
                    <a:lnR>
                      <a:noFill/>
                    </a:lnR>
                    <a:lnT>
                      <a:noFill/>
                    </a:lnT>
                    <a:lnB>
                      <a:noFill/>
                    </a:lnB>
                    <a:lnTlToBr w="12700" cmpd="sng">
                      <a:noFill/>
                      <a:prstDash val="solid"/>
                    </a:lnTlToBr>
                    <a:lnBlToTr w="12700" cmpd="sng">
                      <a:noFill/>
                      <a:prstDash val="solid"/>
                    </a:lnBlToTr>
                    <a:solidFill>
                      <a:schemeClr val="accent2">
                        <a:lumMod val="20000"/>
                        <a:lumOff val="80000"/>
                      </a:schemeClr>
                    </a:solidFill>
                  </a:tcPr>
                </a:tc>
                <a:tc>
                  <a:txBody>
                    <a:bodyPr/>
                    <a:lstStyle/>
                    <a:p>
                      <a:pPr algn="r" fontAlgn="ctr">
                        <a:spcBef>
                          <a:spcPts val="0"/>
                        </a:spcBef>
                        <a:spcAft>
                          <a:spcPts val="0"/>
                        </a:spcAft>
                      </a:pPr>
                      <a:r>
                        <a:rPr lang="it-IT" sz="1800" b="0" i="0" u="none" strike="noStrike" dirty="0">
                          <a:solidFill>
                            <a:srgbClr val="000000"/>
                          </a:solidFill>
                          <a:effectLst/>
                          <a:latin typeface="Calibri" panose="020F0502020204030204" pitchFamily="34" charset="0"/>
                        </a:rPr>
                        <a:t>100,0 </a:t>
                      </a:r>
                      <a:endParaRPr lang="it-IT" sz="3600" b="0" i="0" u="none" strike="noStrike" dirty="0">
                        <a:effectLst/>
                        <a:latin typeface="Arial" panose="020B0604020202020204" pitchFamily="34" charset="0"/>
                      </a:endParaRPr>
                    </a:p>
                  </a:txBody>
                  <a:tcPr marL="19088" marR="19088" marT="19088"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algn="l" fontAlgn="b">
                        <a:spcBef>
                          <a:spcPts val="0"/>
                        </a:spcBef>
                        <a:spcAft>
                          <a:spcPts val="0"/>
                        </a:spcAft>
                      </a:pPr>
                      <a:r>
                        <a:rPr lang="it-IT" sz="2200" b="0" i="0" u="none" strike="noStrike">
                          <a:solidFill>
                            <a:srgbClr val="000000"/>
                          </a:solidFill>
                          <a:effectLst/>
                          <a:latin typeface="Calibri" panose="020F0502020204030204" pitchFamily="34" charset="0"/>
                        </a:rPr>
                        <a:t> </a:t>
                      </a:r>
                      <a:endParaRPr lang="it-IT" sz="3600" b="0" i="0" u="none" strike="noStrike">
                        <a:effectLst/>
                        <a:latin typeface="Arial" panose="020B0604020202020204" pitchFamily="34" charset="0"/>
                      </a:endParaRPr>
                    </a:p>
                  </a:txBody>
                  <a:tcPr marL="19088" marR="19088" marT="1908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algn="r" fontAlgn="b">
                        <a:spcBef>
                          <a:spcPts val="0"/>
                        </a:spcBef>
                        <a:spcAft>
                          <a:spcPts val="0"/>
                        </a:spcAft>
                      </a:pPr>
                      <a:r>
                        <a:rPr lang="it-IT" sz="1800" b="0" i="0" u="none" strike="noStrike" dirty="0">
                          <a:solidFill>
                            <a:srgbClr val="000000"/>
                          </a:solidFill>
                          <a:effectLst/>
                          <a:latin typeface="Calibri" panose="020F0502020204030204" pitchFamily="34" charset="0"/>
                        </a:rPr>
                        <a:t>72,2 </a:t>
                      </a:r>
                      <a:endParaRPr lang="it-IT" sz="3600" b="0" i="0" u="none" strike="noStrike" dirty="0">
                        <a:effectLst/>
                        <a:latin typeface="Arial" panose="020B0604020202020204" pitchFamily="34" charset="0"/>
                      </a:endParaRPr>
                    </a:p>
                  </a:txBody>
                  <a:tcPr marL="19088" marR="19088" marT="1908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527333107"/>
                  </a:ext>
                </a:extLst>
              </a:tr>
              <a:tr h="642136">
                <a:tc>
                  <a:txBody>
                    <a:bodyPr/>
                    <a:lstStyle/>
                    <a:p>
                      <a:pPr algn="l" fontAlgn="t">
                        <a:spcBef>
                          <a:spcPts val="0"/>
                        </a:spcBef>
                        <a:spcAft>
                          <a:spcPts val="0"/>
                        </a:spcAft>
                      </a:pPr>
                      <a:r>
                        <a:rPr lang="it-IT" sz="1800" b="0" i="0" u="none" strike="noStrike" dirty="0">
                          <a:solidFill>
                            <a:srgbClr val="000000"/>
                          </a:solidFill>
                          <a:effectLst/>
                          <a:latin typeface="Calibri" panose="020F0502020204030204" pitchFamily="34" charset="0"/>
                        </a:rPr>
                        <a:t> Comunicazione esterna (es. sito, social…) </a:t>
                      </a:r>
                      <a:endParaRPr lang="it-IT" sz="3600" b="0" i="0" u="none" strike="noStrike" dirty="0">
                        <a:effectLst/>
                        <a:latin typeface="Arial" panose="020B0604020202020204" pitchFamily="34" charset="0"/>
                      </a:endParaRPr>
                    </a:p>
                  </a:txBody>
                  <a:tcPr marL="19088" marR="19088" marT="19088" marB="0" anchor="ctr">
                    <a:lnL w="6350" cap="flat" cmpd="sng" algn="ctr">
                      <a:noFill/>
                      <a:prstDash val="solid"/>
                      <a:round/>
                      <a:headEnd type="none" w="med" len="med"/>
                      <a:tailEnd type="none" w="med" len="med"/>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spcBef>
                          <a:spcPts val="0"/>
                        </a:spcBef>
                        <a:spcAft>
                          <a:spcPts val="0"/>
                        </a:spcAft>
                      </a:pPr>
                      <a:r>
                        <a:rPr lang="it-IT" sz="1800" b="0" i="0" u="none" strike="noStrike" dirty="0">
                          <a:solidFill>
                            <a:srgbClr val="000000"/>
                          </a:solidFill>
                          <a:effectLst/>
                          <a:latin typeface="Calibri" panose="020F0502020204030204" pitchFamily="34" charset="0"/>
                        </a:rPr>
                        <a:t>3,4 </a:t>
                      </a:r>
                      <a:endParaRPr lang="it-IT" sz="3600" b="0" i="0" u="none" strike="noStrike" dirty="0">
                        <a:effectLst/>
                        <a:latin typeface="Arial" panose="020B0604020202020204" pitchFamily="34" charset="0"/>
                      </a:endParaRPr>
                    </a:p>
                  </a:txBody>
                  <a:tcPr marL="19088" marR="19088" marT="19088"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spcBef>
                          <a:spcPts val="0"/>
                        </a:spcBef>
                        <a:spcAft>
                          <a:spcPts val="0"/>
                        </a:spcAft>
                      </a:pPr>
                      <a:r>
                        <a:rPr lang="it-IT" sz="1800" b="0" i="0" u="none" strike="noStrike" dirty="0">
                          <a:solidFill>
                            <a:srgbClr val="000000"/>
                          </a:solidFill>
                          <a:effectLst/>
                          <a:latin typeface="Calibri" panose="020F0502020204030204" pitchFamily="34" charset="0"/>
                        </a:rPr>
                        <a:t>15,7 </a:t>
                      </a:r>
                      <a:endParaRPr lang="it-IT" sz="3600" b="0" i="0" u="none" strike="noStrike" dirty="0">
                        <a:effectLst/>
                        <a:latin typeface="Arial" panose="020B0604020202020204" pitchFamily="34" charset="0"/>
                      </a:endParaRPr>
                    </a:p>
                  </a:txBody>
                  <a:tcPr marL="19088" marR="19088" marT="19088"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spcBef>
                          <a:spcPts val="0"/>
                        </a:spcBef>
                        <a:spcAft>
                          <a:spcPts val="0"/>
                        </a:spcAft>
                      </a:pPr>
                      <a:r>
                        <a:rPr lang="it-IT" sz="1800" b="0" i="0" u="none" strike="noStrike" dirty="0">
                          <a:solidFill>
                            <a:srgbClr val="000000"/>
                          </a:solidFill>
                          <a:effectLst/>
                          <a:latin typeface="Calibri" panose="020F0502020204030204" pitchFamily="34" charset="0"/>
                        </a:rPr>
                        <a:t>43,6 </a:t>
                      </a:r>
                      <a:endParaRPr lang="it-IT" sz="3600" b="0" i="0" u="none" strike="noStrike" dirty="0">
                        <a:effectLst/>
                        <a:latin typeface="Arial" panose="020B0604020202020204" pitchFamily="34" charset="0"/>
                      </a:endParaRPr>
                    </a:p>
                  </a:txBody>
                  <a:tcPr marL="19088" marR="19088" marT="19088"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spcBef>
                          <a:spcPts val="0"/>
                        </a:spcBef>
                        <a:spcAft>
                          <a:spcPts val="0"/>
                        </a:spcAft>
                      </a:pPr>
                      <a:r>
                        <a:rPr lang="it-IT" sz="1800" b="0" i="0" u="none" strike="noStrike" dirty="0">
                          <a:solidFill>
                            <a:srgbClr val="000000"/>
                          </a:solidFill>
                          <a:effectLst/>
                          <a:latin typeface="Calibri" panose="020F0502020204030204" pitchFamily="34" charset="0"/>
                        </a:rPr>
                        <a:t>37,3 </a:t>
                      </a:r>
                      <a:endParaRPr lang="it-IT" sz="3600" b="0" i="0" u="none" strike="noStrike" dirty="0">
                        <a:effectLst/>
                        <a:latin typeface="Arial" panose="020B0604020202020204" pitchFamily="34" charset="0"/>
                      </a:endParaRPr>
                    </a:p>
                  </a:txBody>
                  <a:tcPr marL="19088" marR="19088" marT="19088"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r" fontAlgn="ctr">
                        <a:spcBef>
                          <a:spcPts val="0"/>
                        </a:spcBef>
                        <a:spcAft>
                          <a:spcPts val="0"/>
                        </a:spcAft>
                      </a:pPr>
                      <a:r>
                        <a:rPr lang="it-IT" sz="1800" b="0" i="0" u="none" strike="noStrike" dirty="0">
                          <a:solidFill>
                            <a:srgbClr val="000000"/>
                          </a:solidFill>
                          <a:effectLst/>
                          <a:latin typeface="Calibri" panose="020F0502020204030204" pitchFamily="34" charset="0"/>
                        </a:rPr>
                        <a:t>100,0 </a:t>
                      </a:r>
                      <a:endParaRPr lang="it-IT" sz="3600" b="0" i="0" u="none" strike="noStrike" dirty="0">
                        <a:effectLst/>
                        <a:latin typeface="Arial" panose="020B0604020202020204" pitchFamily="34" charset="0"/>
                      </a:endParaRPr>
                    </a:p>
                  </a:txBody>
                  <a:tcPr marL="19088" marR="19088" marT="19088" marB="0" anchor="ctr">
                    <a:lnL>
                      <a:noFill/>
                    </a:lnL>
                    <a:lnR w="6350" cap="flat" cmpd="sng" algn="ctr">
                      <a:no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spcBef>
                          <a:spcPts val="0"/>
                        </a:spcBef>
                        <a:spcAft>
                          <a:spcPts val="0"/>
                        </a:spcAft>
                      </a:pPr>
                      <a:r>
                        <a:rPr lang="it-IT" sz="2200" b="0" i="0" u="none" strike="noStrike" dirty="0">
                          <a:solidFill>
                            <a:srgbClr val="000000"/>
                          </a:solidFill>
                          <a:effectLst/>
                          <a:latin typeface="Calibri" panose="020F0502020204030204" pitchFamily="34" charset="0"/>
                        </a:rPr>
                        <a:t> </a:t>
                      </a:r>
                      <a:endParaRPr lang="it-IT" sz="3600" b="0" i="0" u="none" strike="noStrike" dirty="0">
                        <a:effectLst/>
                        <a:latin typeface="Arial" panose="020B0604020202020204" pitchFamily="34" charset="0"/>
                      </a:endParaRPr>
                    </a:p>
                  </a:txBody>
                  <a:tcPr marL="19088" marR="19088" marT="1908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algn="r" fontAlgn="b">
                        <a:spcBef>
                          <a:spcPts val="0"/>
                        </a:spcBef>
                        <a:spcAft>
                          <a:spcPts val="0"/>
                        </a:spcAft>
                      </a:pPr>
                      <a:r>
                        <a:rPr lang="it-IT" sz="1800" b="0" i="0" u="none" strike="noStrike" dirty="0">
                          <a:solidFill>
                            <a:srgbClr val="000000"/>
                          </a:solidFill>
                          <a:effectLst/>
                          <a:latin typeface="Calibri" panose="020F0502020204030204" pitchFamily="34" charset="0"/>
                        </a:rPr>
                        <a:t>80,9 </a:t>
                      </a:r>
                      <a:endParaRPr lang="it-IT" sz="3600" b="0" i="0" u="none" strike="noStrike" dirty="0">
                        <a:effectLst/>
                        <a:latin typeface="Arial" panose="020B0604020202020204" pitchFamily="34" charset="0"/>
                      </a:endParaRPr>
                    </a:p>
                  </a:txBody>
                  <a:tcPr marL="19088" marR="19088" marT="1908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288426576"/>
                  </a:ext>
                </a:extLst>
              </a:tr>
            </a:tbl>
          </a:graphicData>
        </a:graphic>
      </p:graphicFrame>
      <p:sp>
        <p:nvSpPr>
          <p:cNvPr id="27" name="CasellaDiTesto 26">
            <a:extLst>
              <a:ext uri="{FF2B5EF4-FFF2-40B4-BE49-F238E27FC236}">
                <a16:creationId xmlns:a16="http://schemas.microsoft.com/office/drawing/2014/main" id="{758E2574-EF5C-4F99-AEFF-829B1EFBD270}"/>
              </a:ext>
            </a:extLst>
          </p:cNvPr>
          <p:cNvSpPr txBox="1"/>
          <p:nvPr/>
        </p:nvSpPr>
        <p:spPr>
          <a:xfrm>
            <a:off x="4104937" y="889873"/>
            <a:ext cx="4746281" cy="369332"/>
          </a:xfrm>
          <a:prstGeom prst="rect">
            <a:avLst/>
          </a:prstGeom>
          <a:noFill/>
        </p:spPr>
        <p:txBody>
          <a:bodyPr wrap="square">
            <a:spAutoFit/>
          </a:bodyPr>
          <a:lstStyle/>
          <a:p>
            <a:pPr algn="l" fontAlgn="b">
              <a:spcBef>
                <a:spcPts val="0"/>
              </a:spcBef>
              <a:spcAft>
                <a:spcPts val="0"/>
              </a:spcAft>
            </a:pPr>
            <a:r>
              <a:rPr lang="it-IT" sz="1800" b="1" i="0" u="none" strike="noStrike" dirty="0">
                <a:solidFill>
                  <a:schemeClr val="accent2"/>
                </a:solidFill>
                <a:effectLst/>
                <a:latin typeface="Calibri" panose="020F0502020204030204" pitchFamily="34" charset="0"/>
              </a:rPr>
              <a:t>Gestione generale dell’ETS, val. %  (N=446)</a:t>
            </a:r>
            <a:endParaRPr lang="it-IT" sz="3600" b="0" i="0" u="none" strike="noStrike" dirty="0">
              <a:solidFill>
                <a:schemeClr val="accent2"/>
              </a:solidFill>
              <a:effectLst/>
              <a:latin typeface="Arial" panose="020B0604020202020204" pitchFamily="34" charset="0"/>
            </a:endParaRPr>
          </a:p>
        </p:txBody>
      </p:sp>
      <p:sp>
        <p:nvSpPr>
          <p:cNvPr id="28" name="CasellaDiTesto 27">
            <a:extLst>
              <a:ext uri="{FF2B5EF4-FFF2-40B4-BE49-F238E27FC236}">
                <a16:creationId xmlns:a16="http://schemas.microsoft.com/office/drawing/2014/main" id="{F6A86AB7-F98B-46B9-9CDE-B3241F6E4937}"/>
              </a:ext>
            </a:extLst>
          </p:cNvPr>
          <p:cNvSpPr txBox="1"/>
          <p:nvPr/>
        </p:nvSpPr>
        <p:spPr>
          <a:xfrm>
            <a:off x="2385391" y="1390842"/>
            <a:ext cx="8772940" cy="247632"/>
          </a:xfrm>
          <a:prstGeom prst="rect">
            <a:avLst/>
          </a:prstGeom>
          <a:noFill/>
        </p:spPr>
        <p:txBody>
          <a:bodyPr wrap="square">
            <a:spAutoFit/>
          </a:bodyPr>
          <a:lstStyle/>
          <a:p>
            <a:pPr algn="just">
              <a:lnSpc>
                <a:spcPts val="1000"/>
              </a:lnSpc>
              <a:spcBef>
                <a:spcPts val="300"/>
              </a:spcBef>
              <a:spcAft>
                <a:spcPts val="0"/>
              </a:spcAft>
              <a:tabLst>
                <a:tab pos="3330575" algn="l"/>
              </a:tabLst>
            </a:pPr>
            <a:r>
              <a:rPr lang="it-IT" spc="-20" dirty="0">
                <a:latin typeface="Calibri" panose="020F0502020204030204" pitchFamily="34" charset="0"/>
                <a:ea typeface="Times New Roman" panose="02020603050405020304" pitchFamily="18" charset="0"/>
                <a:cs typeface="Times New Roman" panose="02020603050405020304" pitchFamily="18" charset="0"/>
              </a:rPr>
              <a:t>I</a:t>
            </a:r>
            <a:r>
              <a:rPr lang="it-IT" sz="1800" i="0" spc="-20" dirty="0">
                <a:effectLst/>
                <a:latin typeface="Calibri" panose="020F0502020204030204" pitchFamily="34" charset="0"/>
                <a:ea typeface="Times New Roman" panose="02020603050405020304" pitchFamily="18" charset="0"/>
                <a:cs typeface="Times New Roman" panose="02020603050405020304" pitchFamily="18" charset="0"/>
              </a:rPr>
              <a:t>n base alla tua esperienza di gestione dell’ETS,  quanta rilevanza rivestono i seguenti aspetti?</a:t>
            </a:r>
            <a:endParaRPr lang="it-IT" sz="1800" i="1"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29" name="CasellaDiTesto 28">
            <a:extLst>
              <a:ext uri="{FF2B5EF4-FFF2-40B4-BE49-F238E27FC236}">
                <a16:creationId xmlns:a16="http://schemas.microsoft.com/office/drawing/2014/main" id="{E5720B90-56A8-4FA9-BB7C-4A2208361FD4}"/>
              </a:ext>
            </a:extLst>
          </p:cNvPr>
          <p:cNvSpPr txBox="1"/>
          <p:nvPr/>
        </p:nvSpPr>
        <p:spPr>
          <a:xfrm>
            <a:off x="3046475" y="1700938"/>
            <a:ext cx="6096000" cy="234488"/>
          </a:xfrm>
          <a:prstGeom prst="rect">
            <a:avLst/>
          </a:prstGeom>
          <a:noFill/>
        </p:spPr>
        <p:txBody>
          <a:bodyPr wrap="square">
            <a:spAutoFit/>
          </a:bodyPr>
          <a:lstStyle/>
          <a:p>
            <a:pPr algn="ctr">
              <a:lnSpc>
                <a:spcPts val="1000"/>
              </a:lnSpc>
              <a:spcBef>
                <a:spcPts val="300"/>
              </a:spcBef>
              <a:spcAft>
                <a:spcPts val="0"/>
              </a:spcAft>
              <a:tabLst>
                <a:tab pos="3330575" algn="l"/>
              </a:tabLst>
            </a:pPr>
            <a:r>
              <a:rPr lang="it-IT" sz="1400" i="0" spc="-20" dirty="0">
                <a:effectLst/>
                <a:latin typeface="Calibri" panose="020F0502020204030204" pitchFamily="34" charset="0"/>
                <a:ea typeface="Times New Roman" panose="02020603050405020304" pitchFamily="18" charset="0"/>
                <a:cs typeface="Times New Roman" panose="02020603050405020304" pitchFamily="18" charset="0"/>
              </a:rPr>
              <a:t>1 “nessuna importanza” e  4 “massima importanza”</a:t>
            </a:r>
            <a:endParaRPr lang="it-IT" sz="1400" i="1"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9" name="CasellaDiTesto 8">
            <a:extLst>
              <a:ext uri="{FF2B5EF4-FFF2-40B4-BE49-F238E27FC236}">
                <a16:creationId xmlns:a16="http://schemas.microsoft.com/office/drawing/2014/main" id="{844767DE-F21A-4A7F-9F63-1A52DF67EBAA}"/>
              </a:ext>
            </a:extLst>
          </p:cNvPr>
          <p:cNvSpPr txBox="1"/>
          <p:nvPr/>
        </p:nvSpPr>
        <p:spPr>
          <a:xfrm>
            <a:off x="1176917" y="5784787"/>
            <a:ext cx="9835117" cy="523220"/>
          </a:xfrm>
          <a:prstGeom prst="rect">
            <a:avLst/>
          </a:prstGeom>
          <a:noFill/>
        </p:spPr>
        <p:txBody>
          <a:bodyPr wrap="square" rtlCol="0">
            <a:spAutoFit/>
          </a:bodyPr>
          <a:lstStyle/>
          <a:p>
            <a:pPr marL="285750" indent="-285750">
              <a:buFont typeface="Arial" panose="020B0604020202020204" pitchFamily="34" charset="0"/>
              <a:buChar char="•"/>
            </a:pPr>
            <a:r>
              <a:rPr lang="it-IT" sz="1400" dirty="0"/>
              <a:t>Particolarmente marcato l’interesse verso gli aspetti amministrativi da parte di chi non è presidente/vice (73,5).</a:t>
            </a:r>
          </a:p>
          <a:p>
            <a:pPr marL="285750" indent="-285750">
              <a:buFont typeface="Arial" panose="020B0604020202020204" pitchFamily="34" charset="0"/>
              <a:buChar char="•"/>
            </a:pPr>
            <a:r>
              <a:rPr lang="it-IT" sz="1400" dirty="0"/>
              <a:t>Gli ODV presentano un  interesse più elevato agli obblighi/oneri assicurativi (56,8), le APS agli aspetti amministrativi (74,2).</a:t>
            </a:r>
          </a:p>
        </p:txBody>
      </p:sp>
      <p:sp>
        <p:nvSpPr>
          <p:cNvPr id="10" name="Titolo 1">
            <a:extLst>
              <a:ext uri="{FF2B5EF4-FFF2-40B4-BE49-F238E27FC236}">
                <a16:creationId xmlns:a16="http://schemas.microsoft.com/office/drawing/2014/main" id="{84C231FF-61D8-4955-AF37-FFF7E703C50B}"/>
              </a:ext>
            </a:extLst>
          </p:cNvPr>
          <p:cNvSpPr txBox="1">
            <a:spLocks/>
          </p:cNvSpPr>
          <p:nvPr/>
        </p:nvSpPr>
        <p:spPr>
          <a:xfrm>
            <a:off x="3188389" y="187876"/>
            <a:ext cx="6096000" cy="72423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600" b="1" dirty="0">
                <a:solidFill>
                  <a:schemeClr val="accent2"/>
                </a:solidFill>
                <a:latin typeface="+mn-lt"/>
              </a:rPr>
              <a:t>A. Rilevazione fabbisogni</a:t>
            </a:r>
          </a:p>
        </p:txBody>
      </p:sp>
    </p:spTree>
    <p:extLst>
      <p:ext uri="{BB962C8B-B14F-4D97-AF65-F5344CB8AC3E}">
        <p14:creationId xmlns:p14="http://schemas.microsoft.com/office/powerpoint/2010/main" val="7179948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 name="Tabella 3">
            <a:extLst>
              <a:ext uri="{FF2B5EF4-FFF2-40B4-BE49-F238E27FC236}">
                <a16:creationId xmlns:a16="http://schemas.microsoft.com/office/drawing/2014/main" id="{9C0E8918-82AC-4B16-94C0-679E39E25EA6}"/>
              </a:ext>
            </a:extLst>
          </p:cNvPr>
          <p:cNvGraphicFramePr>
            <a:graphicFrameLocks noGrp="1"/>
          </p:cNvGraphicFramePr>
          <p:nvPr>
            <p:extLst>
              <p:ext uri="{D42A27DB-BD31-4B8C-83A1-F6EECF244321}">
                <p14:modId xmlns:p14="http://schemas.microsoft.com/office/powerpoint/2010/main" val="3902368395"/>
              </p:ext>
            </p:extLst>
          </p:nvPr>
        </p:nvGraphicFramePr>
        <p:xfrm>
          <a:off x="1198870" y="2347717"/>
          <a:ext cx="10118944" cy="2757247"/>
        </p:xfrm>
        <a:graphic>
          <a:graphicData uri="http://schemas.openxmlformats.org/drawingml/2006/table">
            <a:tbl>
              <a:tblPr/>
              <a:tblGrid>
                <a:gridCol w="4348076">
                  <a:extLst>
                    <a:ext uri="{9D8B030D-6E8A-4147-A177-3AD203B41FA5}">
                      <a16:colId xmlns:a16="http://schemas.microsoft.com/office/drawing/2014/main" val="789338088"/>
                    </a:ext>
                  </a:extLst>
                </a:gridCol>
                <a:gridCol w="962504">
                  <a:extLst>
                    <a:ext uri="{9D8B030D-6E8A-4147-A177-3AD203B41FA5}">
                      <a16:colId xmlns:a16="http://schemas.microsoft.com/office/drawing/2014/main" val="993595120"/>
                    </a:ext>
                  </a:extLst>
                </a:gridCol>
                <a:gridCol w="914125">
                  <a:extLst>
                    <a:ext uri="{9D8B030D-6E8A-4147-A177-3AD203B41FA5}">
                      <a16:colId xmlns:a16="http://schemas.microsoft.com/office/drawing/2014/main" val="2972735721"/>
                    </a:ext>
                  </a:extLst>
                </a:gridCol>
                <a:gridCol w="959830">
                  <a:extLst>
                    <a:ext uri="{9D8B030D-6E8A-4147-A177-3AD203B41FA5}">
                      <a16:colId xmlns:a16="http://schemas.microsoft.com/office/drawing/2014/main" val="3833940403"/>
                    </a:ext>
                  </a:extLst>
                </a:gridCol>
                <a:gridCol w="840565">
                  <a:extLst>
                    <a:ext uri="{9D8B030D-6E8A-4147-A177-3AD203B41FA5}">
                      <a16:colId xmlns:a16="http://schemas.microsoft.com/office/drawing/2014/main" val="2454986695"/>
                    </a:ext>
                  </a:extLst>
                </a:gridCol>
                <a:gridCol w="914400">
                  <a:extLst>
                    <a:ext uri="{9D8B030D-6E8A-4147-A177-3AD203B41FA5}">
                      <a16:colId xmlns:a16="http://schemas.microsoft.com/office/drawing/2014/main" val="1149477903"/>
                    </a:ext>
                  </a:extLst>
                </a:gridCol>
                <a:gridCol w="530345">
                  <a:extLst>
                    <a:ext uri="{9D8B030D-6E8A-4147-A177-3AD203B41FA5}">
                      <a16:colId xmlns:a16="http://schemas.microsoft.com/office/drawing/2014/main" val="815156646"/>
                    </a:ext>
                  </a:extLst>
                </a:gridCol>
                <a:gridCol w="649099">
                  <a:extLst>
                    <a:ext uri="{9D8B030D-6E8A-4147-A177-3AD203B41FA5}">
                      <a16:colId xmlns:a16="http://schemas.microsoft.com/office/drawing/2014/main" val="2527559357"/>
                    </a:ext>
                  </a:extLst>
                </a:gridCol>
              </a:tblGrid>
              <a:tr h="642248">
                <a:tc>
                  <a:txBody>
                    <a:bodyPr/>
                    <a:lstStyle/>
                    <a:p>
                      <a:pPr algn="l" fontAlgn="b">
                        <a:spcBef>
                          <a:spcPts val="0"/>
                        </a:spcBef>
                        <a:spcAft>
                          <a:spcPts val="0"/>
                        </a:spcAft>
                      </a:pPr>
                      <a:endParaRPr lang="it-IT" sz="1800" b="0" i="0" u="none" strike="noStrike" dirty="0">
                        <a:effectLst/>
                        <a:latin typeface="Arial" panose="020B0604020202020204" pitchFamily="34" charset="0"/>
                      </a:endParaRPr>
                    </a:p>
                  </a:txBody>
                  <a:tcPr marL="19088" marR="19088" marT="19088"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spcBef>
                          <a:spcPts val="0"/>
                        </a:spcBef>
                        <a:spcAft>
                          <a:spcPts val="0"/>
                        </a:spcAft>
                      </a:pPr>
                      <a:r>
                        <a:rPr lang="it-IT" sz="1800" b="1" i="0" u="none" strike="noStrike" dirty="0">
                          <a:solidFill>
                            <a:schemeClr val="accent2"/>
                          </a:solidFill>
                          <a:effectLst/>
                          <a:latin typeface="Calibri" panose="020F0502020204030204" pitchFamily="34" charset="0"/>
                        </a:rPr>
                        <a:t>1</a:t>
                      </a:r>
                      <a:endParaRPr lang="it-IT" sz="1800" b="1" i="0" u="none" strike="noStrike" dirty="0">
                        <a:solidFill>
                          <a:schemeClr val="accent2"/>
                        </a:solidFill>
                        <a:effectLst/>
                        <a:latin typeface="Arial" panose="020B0604020202020204" pitchFamily="34" charset="0"/>
                      </a:endParaRPr>
                    </a:p>
                  </a:txBody>
                  <a:tcPr marL="19088" marR="19088" marT="19088" marB="0" anchor="ctr">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spcBef>
                          <a:spcPts val="0"/>
                        </a:spcBef>
                        <a:spcAft>
                          <a:spcPts val="0"/>
                        </a:spcAft>
                      </a:pPr>
                      <a:r>
                        <a:rPr lang="it-IT" sz="1800" b="1" i="0" u="none" strike="noStrike" dirty="0">
                          <a:solidFill>
                            <a:schemeClr val="accent2"/>
                          </a:solidFill>
                          <a:effectLst/>
                          <a:latin typeface="Calibri" panose="020F0502020204030204" pitchFamily="34" charset="0"/>
                        </a:rPr>
                        <a:t>2</a:t>
                      </a:r>
                      <a:endParaRPr lang="it-IT" sz="1800" b="1" i="0" u="none" strike="noStrike" dirty="0">
                        <a:solidFill>
                          <a:schemeClr val="accent2"/>
                        </a:solidFill>
                        <a:effectLst/>
                        <a:latin typeface="Arial" panose="020B0604020202020204" pitchFamily="34" charset="0"/>
                      </a:endParaRPr>
                    </a:p>
                  </a:txBody>
                  <a:tcPr marL="19088" marR="19088" marT="19088" marB="0" anchor="ctr">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spcBef>
                          <a:spcPts val="0"/>
                        </a:spcBef>
                        <a:spcAft>
                          <a:spcPts val="0"/>
                        </a:spcAft>
                      </a:pPr>
                      <a:r>
                        <a:rPr lang="it-IT" sz="1800" b="1" i="0" u="none" strike="noStrike" dirty="0">
                          <a:solidFill>
                            <a:schemeClr val="accent2"/>
                          </a:solidFill>
                          <a:effectLst/>
                          <a:latin typeface="Calibri" panose="020F0502020204030204" pitchFamily="34" charset="0"/>
                        </a:rPr>
                        <a:t>3</a:t>
                      </a:r>
                      <a:endParaRPr lang="it-IT" sz="1800" b="1" i="0" u="none" strike="noStrike" dirty="0">
                        <a:solidFill>
                          <a:schemeClr val="accent2"/>
                        </a:solidFill>
                        <a:effectLst/>
                        <a:latin typeface="Arial" panose="020B0604020202020204" pitchFamily="34" charset="0"/>
                      </a:endParaRPr>
                    </a:p>
                  </a:txBody>
                  <a:tcPr marL="19088" marR="19088" marT="19088" marB="0" anchor="ctr">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spcBef>
                          <a:spcPts val="0"/>
                        </a:spcBef>
                        <a:spcAft>
                          <a:spcPts val="0"/>
                        </a:spcAft>
                      </a:pPr>
                      <a:r>
                        <a:rPr lang="it-IT" sz="1800" b="1" i="0" u="none" strike="noStrike" dirty="0">
                          <a:solidFill>
                            <a:schemeClr val="accent2"/>
                          </a:solidFill>
                          <a:effectLst/>
                          <a:latin typeface="Calibri" panose="020F0502020204030204" pitchFamily="34" charset="0"/>
                        </a:rPr>
                        <a:t>4</a:t>
                      </a:r>
                      <a:endParaRPr lang="it-IT" sz="1800" b="1" i="0" u="none" strike="noStrike" dirty="0">
                        <a:solidFill>
                          <a:schemeClr val="accent2"/>
                        </a:solidFill>
                        <a:effectLst/>
                        <a:latin typeface="Arial" panose="020B0604020202020204" pitchFamily="34" charset="0"/>
                      </a:endParaRPr>
                    </a:p>
                  </a:txBody>
                  <a:tcPr marL="19088" marR="19088" marT="19088" marB="0" anchor="ctr">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r" fontAlgn="b">
                        <a:spcBef>
                          <a:spcPts val="0"/>
                        </a:spcBef>
                        <a:spcAft>
                          <a:spcPts val="0"/>
                        </a:spcAft>
                      </a:pPr>
                      <a:r>
                        <a:rPr lang="it-IT" sz="1800" b="1" i="0" u="none" strike="noStrike" dirty="0">
                          <a:solidFill>
                            <a:schemeClr val="accent2"/>
                          </a:solidFill>
                          <a:effectLst/>
                          <a:latin typeface="Calibri" panose="020F0502020204030204" pitchFamily="34" charset="0"/>
                        </a:rPr>
                        <a:t>Tot</a:t>
                      </a:r>
                      <a:endParaRPr lang="it-IT" sz="1800" b="1" i="0" u="none" strike="noStrike" dirty="0">
                        <a:solidFill>
                          <a:schemeClr val="accent2"/>
                        </a:solidFill>
                        <a:effectLst/>
                        <a:latin typeface="Arial" panose="020B0604020202020204" pitchFamily="34" charset="0"/>
                      </a:endParaRPr>
                    </a:p>
                  </a:txBody>
                  <a:tcPr marL="19088" marR="19088" marT="19088"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spcBef>
                          <a:spcPts val="0"/>
                        </a:spcBef>
                        <a:spcAft>
                          <a:spcPts val="0"/>
                        </a:spcAft>
                      </a:pPr>
                      <a:r>
                        <a:rPr lang="it-IT" sz="1800" b="0" i="0" u="none" strike="noStrike" dirty="0">
                          <a:solidFill>
                            <a:srgbClr val="000000"/>
                          </a:solidFill>
                          <a:effectLst/>
                          <a:latin typeface="Calibri" panose="020F0502020204030204" pitchFamily="34" charset="0"/>
                        </a:rPr>
                        <a:t> </a:t>
                      </a:r>
                      <a:endParaRPr lang="it-IT" sz="1800" b="0" i="0" u="none" strike="noStrike" dirty="0">
                        <a:effectLst/>
                        <a:latin typeface="Arial" panose="020B0604020202020204" pitchFamily="34" charset="0"/>
                      </a:endParaRPr>
                    </a:p>
                  </a:txBody>
                  <a:tcPr marL="19088" marR="19088" marT="1908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marL="0" algn="r" defTabSz="914400" rtl="0" eaLnBrk="1" fontAlgn="b" latinLnBrk="0" hangingPunct="1">
                        <a:spcBef>
                          <a:spcPts val="0"/>
                        </a:spcBef>
                        <a:spcAft>
                          <a:spcPts val="0"/>
                        </a:spcAft>
                      </a:pPr>
                      <a:r>
                        <a:rPr lang="it-IT" sz="1800" b="1" i="0" u="none" strike="noStrike" kern="1200" dirty="0">
                          <a:solidFill>
                            <a:schemeClr val="accent2"/>
                          </a:solidFill>
                          <a:effectLst/>
                          <a:latin typeface="Calibri" panose="020F0502020204030204" pitchFamily="34" charset="0"/>
                          <a:ea typeface="+mn-ea"/>
                          <a:cs typeface="+mn-cs"/>
                        </a:rPr>
                        <a:t>3+4</a:t>
                      </a:r>
                    </a:p>
                  </a:txBody>
                  <a:tcPr marL="19088" marR="19088" marT="1908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328719602"/>
                  </a:ext>
                </a:extLst>
              </a:tr>
              <a:tr h="648018">
                <a:tc>
                  <a:txBody>
                    <a:bodyPr/>
                    <a:lstStyle/>
                    <a:p>
                      <a:pPr algn="l" fontAlgn="t"/>
                      <a:r>
                        <a:rPr lang="it-IT" sz="1800" b="0" i="0" u="none" strike="noStrike" dirty="0">
                          <a:solidFill>
                            <a:srgbClr val="000000"/>
                          </a:solidFill>
                          <a:effectLst/>
                          <a:latin typeface="Calibri" panose="020F0502020204030204" pitchFamily="34" charset="0"/>
                        </a:rPr>
                        <a:t> Gestione e </a:t>
                      </a:r>
                      <a:r>
                        <a:rPr lang="it-IT" sz="1800" b="0" i="0" u="none" strike="noStrike" dirty="0" err="1">
                          <a:solidFill>
                            <a:srgbClr val="000000"/>
                          </a:solidFill>
                          <a:effectLst/>
                          <a:latin typeface="Calibri" panose="020F0502020204030204" pitchFamily="34" charset="0"/>
                        </a:rPr>
                        <a:t>ammin</a:t>
                      </a:r>
                      <a:r>
                        <a:rPr lang="it-IT" sz="1800" b="0" i="0" u="none" strike="noStrike" dirty="0">
                          <a:solidFill>
                            <a:srgbClr val="000000"/>
                          </a:solidFill>
                          <a:effectLst/>
                          <a:latin typeface="Calibri" panose="020F0502020204030204" pitchFamily="34" charset="0"/>
                        </a:rPr>
                        <a:t>. personale dipendente  </a:t>
                      </a:r>
                    </a:p>
                  </a:txBody>
                  <a:tcPr marL="9525" marR="9525" marT="9525" marB="0" anchor="ctr">
                    <a:lnL w="635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10,7 </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40000"/>
                        <a:lumOff val="60000"/>
                      </a:schemeClr>
                    </a:solidFill>
                  </a:tcPr>
                </a:tc>
                <a:tc>
                  <a:txBody>
                    <a:bodyPr/>
                    <a:lstStyle/>
                    <a:p>
                      <a:pPr algn="r" fontAlgn="ctr"/>
                      <a:r>
                        <a:rPr lang="it-IT" sz="1800" b="0" i="0" u="none" strike="noStrike" dirty="0">
                          <a:solidFill>
                            <a:srgbClr val="000000"/>
                          </a:solidFill>
                          <a:effectLst/>
                          <a:latin typeface="Calibri" panose="020F0502020204030204" pitchFamily="34" charset="0"/>
                        </a:rPr>
                        <a:t>13,0 </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23,7 </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52,7 </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accent2">
                        <a:lumMod val="20000"/>
                        <a:lumOff val="80000"/>
                      </a:schemeClr>
                    </a:solidFill>
                  </a:tcPr>
                </a:tc>
                <a:tc>
                  <a:txBody>
                    <a:bodyPr/>
                    <a:lstStyle/>
                    <a:p>
                      <a:pPr algn="r" fontAlgn="ctr"/>
                      <a:r>
                        <a:rPr lang="it-IT" sz="1800" b="0" i="0" u="none" strike="noStrike" dirty="0">
                          <a:solidFill>
                            <a:srgbClr val="000000"/>
                          </a:solidFill>
                          <a:effectLst/>
                          <a:latin typeface="Calibri" panose="020F0502020204030204" pitchFamily="34" charset="0"/>
                        </a:rPr>
                        <a:t>100,0 </a:t>
                      </a:r>
                    </a:p>
                  </a:txBody>
                  <a:tcPr marL="9525" marR="9525" marT="9525" marB="0" anchor="ctr">
                    <a:lnL>
                      <a:noFill/>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l" fontAlgn="b">
                        <a:spcBef>
                          <a:spcPts val="0"/>
                        </a:spcBef>
                        <a:spcAft>
                          <a:spcPts val="0"/>
                        </a:spcAft>
                      </a:pPr>
                      <a:r>
                        <a:rPr lang="it-IT" sz="1800" b="0" i="0" u="none" strike="noStrike" dirty="0">
                          <a:solidFill>
                            <a:srgbClr val="000000"/>
                          </a:solidFill>
                          <a:effectLst/>
                          <a:latin typeface="Calibri" panose="020F0502020204030204" pitchFamily="34" charset="0"/>
                        </a:rPr>
                        <a:t> </a:t>
                      </a:r>
                      <a:endParaRPr lang="it-IT" sz="1800" b="0" i="0" u="none" strike="noStrike" dirty="0">
                        <a:effectLst/>
                        <a:latin typeface="Arial" panose="020B0604020202020204" pitchFamily="34" charset="0"/>
                      </a:endParaRPr>
                    </a:p>
                  </a:txBody>
                  <a:tcPr marL="19088" marR="19088" marT="1908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algn="r" fontAlgn="b"/>
                      <a:r>
                        <a:rPr lang="it-IT" sz="1800" b="0" i="0" u="none" strike="noStrike" dirty="0">
                          <a:solidFill>
                            <a:srgbClr val="000000"/>
                          </a:solidFill>
                          <a:effectLst/>
                          <a:latin typeface="Calibri" panose="020F0502020204030204" pitchFamily="34" charset="0"/>
                        </a:rPr>
                        <a:t>76,3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253677488"/>
                  </a:ext>
                </a:extLst>
              </a:tr>
              <a:tr h="776263">
                <a:tc>
                  <a:txBody>
                    <a:bodyPr/>
                    <a:lstStyle/>
                    <a:p>
                      <a:pPr algn="l" fontAlgn="t"/>
                      <a:r>
                        <a:rPr lang="it-IT" sz="1800" b="0" i="0" u="none" strike="noStrike" dirty="0">
                          <a:solidFill>
                            <a:srgbClr val="000000"/>
                          </a:solidFill>
                          <a:effectLst/>
                          <a:latin typeface="Calibri" panose="020F0502020204030204" pitchFamily="34" charset="0"/>
                        </a:rPr>
                        <a:t> Gestione collaboratori esterni (es. formatori, consulenti, professionisti) </a:t>
                      </a:r>
                    </a:p>
                  </a:txBody>
                  <a:tcPr marL="9525" marR="9525" marT="9525"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3,1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17,6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31,3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48,1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accent2">
                        <a:lumMod val="20000"/>
                        <a:lumOff val="80000"/>
                      </a:schemeClr>
                    </a:solidFill>
                  </a:tcPr>
                </a:tc>
                <a:tc>
                  <a:txBody>
                    <a:bodyPr/>
                    <a:lstStyle/>
                    <a:p>
                      <a:pPr algn="r" fontAlgn="ctr"/>
                      <a:r>
                        <a:rPr lang="it-IT" sz="1800" b="0" i="0" u="none" strike="noStrike" dirty="0">
                          <a:solidFill>
                            <a:srgbClr val="000000"/>
                          </a:solidFill>
                          <a:effectLst/>
                          <a:latin typeface="Calibri" panose="020F0502020204030204" pitchFamily="34" charset="0"/>
                        </a:rPr>
                        <a:t>100,0 </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algn="l" fontAlgn="b">
                        <a:spcBef>
                          <a:spcPts val="0"/>
                        </a:spcBef>
                        <a:spcAft>
                          <a:spcPts val="0"/>
                        </a:spcAft>
                      </a:pPr>
                      <a:r>
                        <a:rPr lang="it-IT" sz="1800" b="0" i="0" u="none" strike="noStrike" dirty="0">
                          <a:solidFill>
                            <a:srgbClr val="000000"/>
                          </a:solidFill>
                          <a:effectLst/>
                          <a:latin typeface="Calibri" panose="020F0502020204030204" pitchFamily="34" charset="0"/>
                        </a:rPr>
                        <a:t> </a:t>
                      </a:r>
                      <a:endParaRPr lang="it-IT" sz="1800" b="0" i="0" u="none" strike="noStrike" dirty="0">
                        <a:effectLst/>
                        <a:latin typeface="Arial" panose="020B0604020202020204" pitchFamily="34" charset="0"/>
                      </a:endParaRPr>
                    </a:p>
                  </a:txBody>
                  <a:tcPr marL="19088" marR="19088" marT="1908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algn="r" fontAlgn="b"/>
                      <a:r>
                        <a:rPr lang="it-IT" sz="1800" b="0" i="0" u="none" strike="noStrike" dirty="0">
                          <a:solidFill>
                            <a:srgbClr val="000000"/>
                          </a:solidFill>
                          <a:effectLst/>
                          <a:latin typeface="Calibri" panose="020F0502020204030204" pitchFamily="34" charset="0"/>
                        </a:rPr>
                        <a:t>79,4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981444189"/>
                  </a:ext>
                </a:extLst>
              </a:tr>
              <a:tr h="690718">
                <a:tc>
                  <a:txBody>
                    <a:bodyPr/>
                    <a:lstStyle/>
                    <a:p>
                      <a:pPr algn="l" fontAlgn="t"/>
                      <a:r>
                        <a:rPr lang="it-IT" sz="1800" b="0" i="0" u="none" strike="noStrike" dirty="0">
                          <a:solidFill>
                            <a:srgbClr val="000000"/>
                          </a:solidFill>
                          <a:effectLst/>
                          <a:latin typeface="Calibri" panose="020F0502020204030204" pitchFamily="34" charset="0"/>
                        </a:rPr>
                        <a:t> Gestione di salute e sicurezza sul lavoro  </a:t>
                      </a:r>
                    </a:p>
                  </a:txBody>
                  <a:tcPr marL="9525" marR="9525" marT="9525"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9,2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15,3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28,2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800" b="0" i="0" u="none" strike="noStrike" dirty="0">
                          <a:solidFill>
                            <a:srgbClr val="000000"/>
                          </a:solidFill>
                          <a:effectLst/>
                          <a:latin typeface="Calibri" panose="020F0502020204030204" pitchFamily="34" charset="0"/>
                        </a:rPr>
                        <a:t>47,3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accent2">
                        <a:lumMod val="20000"/>
                        <a:lumOff val="80000"/>
                      </a:schemeClr>
                    </a:solidFill>
                  </a:tcPr>
                </a:tc>
                <a:tc>
                  <a:txBody>
                    <a:bodyPr/>
                    <a:lstStyle/>
                    <a:p>
                      <a:pPr algn="r" fontAlgn="ctr"/>
                      <a:r>
                        <a:rPr lang="it-IT" sz="1800" b="0" i="0" u="none" strike="noStrike" dirty="0">
                          <a:solidFill>
                            <a:srgbClr val="000000"/>
                          </a:solidFill>
                          <a:effectLst/>
                          <a:latin typeface="Calibri" panose="020F0502020204030204" pitchFamily="34" charset="0"/>
                        </a:rPr>
                        <a:t>100,0 </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algn="l" fontAlgn="b">
                        <a:spcBef>
                          <a:spcPts val="0"/>
                        </a:spcBef>
                        <a:spcAft>
                          <a:spcPts val="0"/>
                        </a:spcAft>
                      </a:pPr>
                      <a:r>
                        <a:rPr lang="it-IT" sz="1800" b="0" i="0" u="none" strike="noStrike" dirty="0">
                          <a:solidFill>
                            <a:srgbClr val="000000"/>
                          </a:solidFill>
                          <a:effectLst/>
                          <a:latin typeface="Calibri" panose="020F0502020204030204" pitchFamily="34" charset="0"/>
                        </a:rPr>
                        <a:t> </a:t>
                      </a:r>
                      <a:endParaRPr lang="it-IT" sz="1800" b="0" i="0" u="none" strike="noStrike" dirty="0">
                        <a:effectLst/>
                        <a:latin typeface="Arial" panose="020B0604020202020204" pitchFamily="34" charset="0"/>
                      </a:endParaRPr>
                    </a:p>
                  </a:txBody>
                  <a:tcPr marL="19088" marR="19088" marT="1908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algn="r" fontAlgn="b"/>
                      <a:r>
                        <a:rPr lang="it-IT" sz="1800" b="0" i="0" u="none" strike="noStrike" dirty="0">
                          <a:solidFill>
                            <a:srgbClr val="000000"/>
                          </a:solidFill>
                          <a:effectLst/>
                          <a:latin typeface="Calibri" panose="020F0502020204030204" pitchFamily="34" charset="0"/>
                        </a:rPr>
                        <a:t>75,6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182788411"/>
                  </a:ext>
                </a:extLst>
              </a:tr>
            </a:tbl>
          </a:graphicData>
        </a:graphic>
      </p:graphicFrame>
      <p:sp>
        <p:nvSpPr>
          <p:cNvPr id="27" name="CasellaDiTesto 26">
            <a:extLst>
              <a:ext uri="{FF2B5EF4-FFF2-40B4-BE49-F238E27FC236}">
                <a16:creationId xmlns:a16="http://schemas.microsoft.com/office/drawing/2014/main" id="{758E2574-EF5C-4F99-AEFF-829B1EFBD270}"/>
              </a:ext>
            </a:extLst>
          </p:cNvPr>
          <p:cNvSpPr txBox="1"/>
          <p:nvPr/>
        </p:nvSpPr>
        <p:spPr>
          <a:xfrm>
            <a:off x="4227443" y="700022"/>
            <a:ext cx="4738885" cy="369332"/>
          </a:xfrm>
          <a:prstGeom prst="rect">
            <a:avLst/>
          </a:prstGeom>
          <a:noFill/>
        </p:spPr>
        <p:txBody>
          <a:bodyPr wrap="square">
            <a:spAutoFit/>
          </a:bodyPr>
          <a:lstStyle/>
          <a:p>
            <a:pPr algn="l" fontAlgn="b">
              <a:spcBef>
                <a:spcPts val="0"/>
              </a:spcBef>
              <a:spcAft>
                <a:spcPts val="0"/>
              </a:spcAft>
            </a:pPr>
            <a:r>
              <a:rPr lang="it-IT" sz="1800" b="1" i="0" u="none" strike="noStrike" dirty="0">
                <a:solidFill>
                  <a:schemeClr val="accent2"/>
                </a:solidFill>
                <a:effectLst/>
                <a:latin typeface="Calibri" panose="020F0502020204030204" pitchFamily="34" charset="0"/>
              </a:rPr>
              <a:t>Gestione personale retribuito, val.%   (N=131)</a:t>
            </a:r>
            <a:endParaRPr lang="it-IT" sz="3600" b="0" i="0" u="none" strike="noStrike" dirty="0">
              <a:solidFill>
                <a:schemeClr val="accent2"/>
              </a:solidFill>
              <a:effectLst/>
              <a:latin typeface="Arial" panose="020B0604020202020204" pitchFamily="34" charset="0"/>
            </a:endParaRPr>
          </a:p>
        </p:txBody>
      </p:sp>
      <p:sp>
        <p:nvSpPr>
          <p:cNvPr id="28" name="CasellaDiTesto 27">
            <a:extLst>
              <a:ext uri="{FF2B5EF4-FFF2-40B4-BE49-F238E27FC236}">
                <a16:creationId xmlns:a16="http://schemas.microsoft.com/office/drawing/2014/main" id="{F6A86AB7-F98B-46B9-9CDE-B3241F6E4937}"/>
              </a:ext>
            </a:extLst>
          </p:cNvPr>
          <p:cNvSpPr txBox="1"/>
          <p:nvPr/>
        </p:nvSpPr>
        <p:spPr>
          <a:xfrm>
            <a:off x="2385391" y="1289625"/>
            <a:ext cx="8772940" cy="247632"/>
          </a:xfrm>
          <a:prstGeom prst="rect">
            <a:avLst/>
          </a:prstGeom>
          <a:noFill/>
        </p:spPr>
        <p:txBody>
          <a:bodyPr wrap="square">
            <a:spAutoFit/>
          </a:bodyPr>
          <a:lstStyle/>
          <a:p>
            <a:pPr algn="just">
              <a:lnSpc>
                <a:spcPts val="1000"/>
              </a:lnSpc>
              <a:spcBef>
                <a:spcPts val="300"/>
              </a:spcBef>
              <a:spcAft>
                <a:spcPts val="0"/>
              </a:spcAft>
              <a:tabLst>
                <a:tab pos="3330575" algn="l"/>
              </a:tabLst>
            </a:pPr>
            <a:r>
              <a:rPr lang="it-IT" spc="-20" dirty="0">
                <a:latin typeface="Calibri" panose="020F0502020204030204" pitchFamily="34" charset="0"/>
                <a:ea typeface="Times New Roman" panose="02020603050405020304" pitchFamily="18" charset="0"/>
                <a:cs typeface="Times New Roman" panose="02020603050405020304" pitchFamily="18" charset="0"/>
              </a:rPr>
              <a:t>I</a:t>
            </a:r>
            <a:r>
              <a:rPr lang="it-IT" sz="1800" i="0" spc="-20" dirty="0">
                <a:effectLst/>
                <a:latin typeface="Calibri" panose="020F0502020204030204" pitchFamily="34" charset="0"/>
                <a:ea typeface="Times New Roman" panose="02020603050405020304" pitchFamily="18" charset="0"/>
                <a:cs typeface="Times New Roman" panose="02020603050405020304" pitchFamily="18" charset="0"/>
              </a:rPr>
              <a:t>n base alla tua esperienza di gestione dell’ETS,  quanta rilevanza rivestono i seguenti aspetti?</a:t>
            </a:r>
            <a:endParaRPr lang="it-IT" sz="1800" i="1"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29" name="CasellaDiTesto 28">
            <a:extLst>
              <a:ext uri="{FF2B5EF4-FFF2-40B4-BE49-F238E27FC236}">
                <a16:creationId xmlns:a16="http://schemas.microsoft.com/office/drawing/2014/main" id="{E5720B90-56A8-4FA9-BB7C-4A2208361FD4}"/>
              </a:ext>
            </a:extLst>
          </p:cNvPr>
          <p:cNvSpPr txBox="1"/>
          <p:nvPr/>
        </p:nvSpPr>
        <p:spPr>
          <a:xfrm>
            <a:off x="3401740" y="1672686"/>
            <a:ext cx="6096000" cy="234488"/>
          </a:xfrm>
          <a:prstGeom prst="rect">
            <a:avLst/>
          </a:prstGeom>
          <a:noFill/>
        </p:spPr>
        <p:txBody>
          <a:bodyPr wrap="square">
            <a:spAutoFit/>
          </a:bodyPr>
          <a:lstStyle/>
          <a:p>
            <a:pPr algn="ctr">
              <a:lnSpc>
                <a:spcPts val="1000"/>
              </a:lnSpc>
              <a:spcBef>
                <a:spcPts val="300"/>
              </a:spcBef>
              <a:spcAft>
                <a:spcPts val="0"/>
              </a:spcAft>
              <a:tabLst>
                <a:tab pos="3330575" algn="l"/>
              </a:tabLst>
            </a:pPr>
            <a:r>
              <a:rPr lang="it-IT" sz="1400" i="0" spc="-20" dirty="0">
                <a:effectLst/>
                <a:latin typeface="Calibri" panose="020F0502020204030204" pitchFamily="34" charset="0"/>
                <a:ea typeface="Times New Roman" panose="02020603050405020304" pitchFamily="18" charset="0"/>
                <a:cs typeface="Times New Roman" panose="02020603050405020304" pitchFamily="18" charset="0"/>
              </a:rPr>
              <a:t>1 “nessuna importanza” e  4 “massima importanza”</a:t>
            </a:r>
            <a:endParaRPr lang="it-IT" sz="1400" i="1"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7396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 name="Tabella 3">
            <a:extLst>
              <a:ext uri="{FF2B5EF4-FFF2-40B4-BE49-F238E27FC236}">
                <a16:creationId xmlns:a16="http://schemas.microsoft.com/office/drawing/2014/main" id="{9C0E8918-82AC-4B16-94C0-679E39E25EA6}"/>
              </a:ext>
            </a:extLst>
          </p:cNvPr>
          <p:cNvGraphicFramePr>
            <a:graphicFrameLocks noGrp="1"/>
          </p:cNvGraphicFramePr>
          <p:nvPr>
            <p:extLst>
              <p:ext uri="{D42A27DB-BD31-4B8C-83A1-F6EECF244321}">
                <p14:modId xmlns:p14="http://schemas.microsoft.com/office/powerpoint/2010/main" val="3742544913"/>
              </p:ext>
            </p:extLst>
          </p:nvPr>
        </p:nvGraphicFramePr>
        <p:xfrm>
          <a:off x="548441" y="2335969"/>
          <a:ext cx="11092070" cy="2536120"/>
        </p:xfrm>
        <a:graphic>
          <a:graphicData uri="http://schemas.openxmlformats.org/drawingml/2006/table">
            <a:tbl>
              <a:tblPr/>
              <a:tblGrid>
                <a:gridCol w="4766225">
                  <a:extLst>
                    <a:ext uri="{9D8B030D-6E8A-4147-A177-3AD203B41FA5}">
                      <a16:colId xmlns:a16="http://schemas.microsoft.com/office/drawing/2014/main" val="789338088"/>
                    </a:ext>
                  </a:extLst>
                </a:gridCol>
                <a:gridCol w="1055067">
                  <a:extLst>
                    <a:ext uri="{9D8B030D-6E8A-4147-A177-3AD203B41FA5}">
                      <a16:colId xmlns:a16="http://schemas.microsoft.com/office/drawing/2014/main" val="993595120"/>
                    </a:ext>
                  </a:extLst>
                </a:gridCol>
                <a:gridCol w="1002035">
                  <a:extLst>
                    <a:ext uri="{9D8B030D-6E8A-4147-A177-3AD203B41FA5}">
                      <a16:colId xmlns:a16="http://schemas.microsoft.com/office/drawing/2014/main" val="2972735721"/>
                    </a:ext>
                  </a:extLst>
                </a:gridCol>
                <a:gridCol w="1052136">
                  <a:extLst>
                    <a:ext uri="{9D8B030D-6E8A-4147-A177-3AD203B41FA5}">
                      <a16:colId xmlns:a16="http://schemas.microsoft.com/office/drawing/2014/main" val="3833940403"/>
                    </a:ext>
                  </a:extLst>
                </a:gridCol>
                <a:gridCol w="921401">
                  <a:extLst>
                    <a:ext uri="{9D8B030D-6E8A-4147-A177-3AD203B41FA5}">
                      <a16:colId xmlns:a16="http://schemas.microsoft.com/office/drawing/2014/main" val="2454986695"/>
                    </a:ext>
                  </a:extLst>
                </a:gridCol>
                <a:gridCol w="1002336">
                  <a:extLst>
                    <a:ext uri="{9D8B030D-6E8A-4147-A177-3AD203B41FA5}">
                      <a16:colId xmlns:a16="http://schemas.microsoft.com/office/drawing/2014/main" val="1149477903"/>
                    </a:ext>
                  </a:extLst>
                </a:gridCol>
                <a:gridCol w="377693">
                  <a:extLst>
                    <a:ext uri="{9D8B030D-6E8A-4147-A177-3AD203B41FA5}">
                      <a16:colId xmlns:a16="http://schemas.microsoft.com/office/drawing/2014/main" val="815156646"/>
                    </a:ext>
                  </a:extLst>
                </a:gridCol>
                <a:gridCol w="915177">
                  <a:extLst>
                    <a:ext uri="{9D8B030D-6E8A-4147-A177-3AD203B41FA5}">
                      <a16:colId xmlns:a16="http://schemas.microsoft.com/office/drawing/2014/main" val="2527559357"/>
                    </a:ext>
                  </a:extLst>
                </a:gridCol>
              </a:tblGrid>
              <a:tr h="571784">
                <a:tc>
                  <a:txBody>
                    <a:bodyPr/>
                    <a:lstStyle/>
                    <a:p>
                      <a:pPr algn="l" fontAlgn="b">
                        <a:spcBef>
                          <a:spcPts val="0"/>
                        </a:spcBef>
                        <a:spcAft>
                          <a:spcPts val="0"/>
                        </a:spcAft>
                      </a:pPr>
                      <a:endParaRPr lang="it-IT" sz="1600" b="0" i="0" u="none" strike="noStrike" dirty="0">
                        <a:effectLst/>
                        <a:latin typeface="Arial" panose="020B0604020202020204" pitchFamily="34" charset="0"/>
                      </a:endParaRPr>
                    </a:p>
                  </a:txBody>
                  <a:tcPr marL="19088" marR="19088" marT="19088"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spcBef>
                          <a:spcPts val="0"/>
                        </a:spcBef>
                        <a:spcAft>
                          <a:spcPts val="0"/>
                        </a:spcAft>
                      </a:pPr>
                      <a:r>
                        <a:rPr lang="it-IT" sz="1600" b="1" i="0" u="none" strike="noStrike" dirty="0">
                          <a:solidFill>
                            <a:schemeClr val="accent2"/>
                          </a:solidFill>
                          <a:effectLst/>
                          <a:latin typeface="Calibri" panose="020F0502020204030204" pitchFamily="34" charset="0"/>
                        </a:rPr>
                        <a:t>1</a:t>
                      </a:r>
                      <a:endParaRPr lang="it-IT" sz="1600" b="1" i="0" u="none" strike="noStrike" dirty="0">
                        <a:solidFill>
                          <a:schemeClr val="accent2"/>
                        </a:solidFill>
                        <a:effectLst/>
                        <a:latin typeface="Arial" panose="020B0604020202020204" pitchFamily="34" charset="0"/>
                      </a:endParaRPr>
                    </a:p>
                  </a:txBody>
                  <a:tcPr marL="19088" marR="19088" marT="19088" marB="0" anchor="ctr">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spcBef>
                          <a:spcPts val="0"/>
                        </a:spcBef>
                        <a:spcAft>
                          <a:spcPts val="0"/>
                        </a:spcAft>
                      </a:pPr>
                      <a:r>
                        <a:rPr lang="it-IT" sz="1600" b="1" i="0" u="none" strike="noStrike" dirty="0">
                          <a:solidFill>
                            <a:schemeClr val="accent2"/>
                          </a:solidFill>
                          <a:effectLst/>
                          <a:latin typeface="Calibri" panose="020F0502020204030204" pitchFamily="34" charset="0"/>
                        </a:rPr>
                        <a:t>2</a:t>
                      </a:r>
                      <a:endParaRPr lang="it-IT" sz="1600" b="1" i="0" u="none" strike="noStrike" dirty="0">
                        <a:solidFill>
                          <a:schemeClr val="accent2"/>
                        </a:solidFill>
                        <a:effectLst/>
                        <a:latin typeface="Arial" panose="020B0604020202020204" pitchFamily="34" charset="0"/>
                      </a:endParaRPr>
                    </a:p>
                  </a:txBody>
                  <a:tcPr marL="19088" marR="19088" marT="19088" marB="0" anchor="ctr">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spcBef>
                          <a:spcPts val="0"/>
                        </a:spcBef>
                        <a:spcAft>
                          <a:spcPts val="0"/>
                        </a:spcAft>
                      </a:pPr>
                      <a:r>
                        <a:rPr lang="it-IT" sz="1600" b="1" i="0" u="none" strike="noStrike" dirty="0">
                          <a:solidFill>
                            <a:schemeClr val="accent2"/>
                          </a:solidFill>
                          <a:effectLst/>
                          <a:latin typeface="Calibri" panose="020F0502020204030204" pitchFamily="34" charset="0"/>
                        </a:rPr>
                        <a:t>3</a:t>
                      </a:r>
                      <a:endParaRPr lang="it-IT" sz="1600" b="1" i="0" u="none" strike="noStrike" dirty="0">
                        <a:solidFill>
                          <a:schemeClr val="accent2"/>
                        </a:solidFill>
                        <a:effectLst/>
                        <a:latin typeface="Arial" panose="020B0604020202020204" pitchFamily="34" charset="0"/>
                      </a:endParaRPr>
                    </a:p>
                  </a:txBody>
                  <a:tcPr marL="19088" marR="19088" marT="19088" marB="0" anchor="ctr">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spcBef>
                          <a:spcPts val="0"/>
                        </a:spcBef>
                        <a:spcAft>
                          <a:spcPts val="0"/>
                        </a:spcAft>
                      </a:pPr>
                      <a:r>
                        <a:rPr lang="it-IT" sz="1600" b="1" i="0" u="none" strike="noStrike" dirty="0">
                          <a:solidFill>
                            <a:schemeClr val="accent2"/>
                          </a:solidFill>
                          <a:effectLst/>
                          <a:latin typeface="Calibri" panose="020F0502020204030204" pitchFamily="34" charset="0"/>
                        </a:rPr>
                        <a:t>4</a:t>
                      </a:r>
                      <a:endParaRPr lang="it-IT" sz="1600" b="1" i="0" u="none" strike="noStrike" dirty="0">
                        <a:solidFill>
                          <a:schemeClr val="accent2"/>
                        </a:solidFill>
                        <a:effectLst/>
                        <a:latin typeface="Arial" panose="020B0604020202020204" pitchFamily="34" charset="0"/>
                      </a:endParaRPr>
                    </a:p>
                  </a:txBody>
                  <a:tcPr marL="19088" marR="19088" marT="19088" marB="0" anchor="ctr">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r" fontAlgn="b">
                        <a:spcBef>
                          <a:spcPts val="0"/>
                        </a:spcBef>
                        <a:spcAft>
                          <a:spcPts val="0"/>
                        </a:spcAft>
                      </a:pPr>
                      <a:r>
                        <a:rPr lang="it-IT" sz="1600" b="1" i="0" u="none" strike="noStrike" dirty="0">
                          <a:solidFill>
                            <a:schemeClr val="accent2"/>
                          </a:solidFill>
                          <a:effectLst/>
                          <a:latin typeface="Calibri" panose="020F0502020204030204" pitchFamily="34" charset="0"/>
                        </a:rPr>
                        <a:t>Tot</a:t>
                      </a:r>
                      <a:endParaRPr lang="it-IT" sz="1600" b="1" i="0" u="none" strike="noStrike" dirty="0">
                        <a:solidFill>
                          <a:schemeClr val="accent2"/>
                        </a:solidFill>
                        <a:effectLst/>
                        <a:latin typeface="Arial" panose="020B0604020202020204" pitchFamily="34" charset="0"/>
                      </a:endParaRPr>
                    </a:p>
                  </a:txBody>
                  <a:tcPr marL="19088" marR="19088" marT="19088"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spcBef>
                          <a:spcPts val="0"/>
                        </a:spcBef>
                        <a:spcAft>
                          <a:spcPts val="0"/>
                        </a:spcAft>
                      </a:pPr>
                      <a:r>
                        <a:rPr lang="it-IT" sz="1600" b="0" i="0" u="none" strike="noStrike" dirty="0">
                          <a:solidFill>
                            <a:srgbClr val="000000"/>
                          </a:solidFill>
                          <a:effectLst/>
                          <a:latin typeface="Calibri" panose="020F0502020204030204" pitchFamily="34" charset="0"/>
                        </a:rPr>
                        <a:t> </a:t>
                      </a:r>
                      <a:endParaRPr lang="it-IT" sz="1600" b="0" i="0" u="none" strike="noStrike" dirty="0">
                        <a:effectLst/>
                        <a:latin typeface="Arial" panose="020B0604020202020204" pitchFamily="34" charset="0"/>
                      </a:endParaRPr>
                    </a:p>
                  </a:txBody>
                  <a:tcPr marL="19088" marR="19088" marT="1908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marL="0" algn="r" defTabSz="914400" rtl="0" eaLnBrk="1" fontAlgn="b" latinLnBrk="0" hangingPunct="1">
                        <a:spcBef>
                          <a:spcPts val="0"/>
                        </a:spcBef>
                        <a:spcAft>
                          <a:spcPts val="0"/>
                        </a:spcAft>
                      </a:pPr>
                      <a:r>
                        <a:rPr lang="it-IT" sz="1600" b="1" i="0" u="none" strike="noStrike" kern="1200" dirty="0">
                          <a:solidFill>
                            <a:schemeClr val="accent2"/>
                          </a:solidFill>
                          <a:effectLst/>
                          <a:latin typeface="Calibri" panose="020F0502020204030204" pitchFamily="34" charset="0"/>
                          <a:ea typeface="+mn-ea"/>
                          <a:cs typeface="+mn-cs"/>
                        </a:rPr>
                        <a:t>3+4</a:t>
                      </a:r>
                    </a:p>
                  </a:txBody>
                  <a:tcPr marL="19088" marR="19088" marT="1908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328719602"/>
                  </a:ext>
                </a:extLst>
              </a:tr>
              <a:tr h="405613">
                <a:tc>
                  <a:txBody>
                    <a:bodyPr/>
                    <a:lstStyle/>
                    <a:p>
                      <a:pPr algn="l" fontAlgn="t"/>
                      <a:r>
                        <a:rPr lang="it-IT" sz="1600" b="0" i="0" u="none" strike="noStrike" dirty="0">
                          <a:solidFill>
                            <a:srgbClr val="000000"/>
                          </a:solidFill>
                          <a:effectLst/>
                          <a:latin typeface="Calibri" panose="020F0502020204030204" pitchFamily="34" charset="0"/>
                        </a:rPr>
                        <a:t> Conoscenza del territorio e dei nuovi bisogni emergenti  </a:t>
                      </a:r>
                    </a:p>
                  </a:txBody>
                  <a:tcPr marL="9525" marR="9525" marT="9525" marB="0" anchor="ctr">
                    <a:lnL w="635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r" fontAlgn="ctr"/>
                      <a:r>
                        <a:rPr lang="it-IT" sz="1600" b="0" i="0" u="none" strike="noStrike" dirty="0">
                          <a:solidFill>
                            <a:srgbClr val="000000"/>
                          </a:solidFill>
                          <a:effectLst/>
                          <a:latin typeface="Calibri" panose="020F0502020204030204" pitchFamily="34" charset="0"/>
                        </a:rPr>
                        <a:t>4,3 </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r" fontAlgn="ctr"/>
                      <a:r>
                        <a:rPr lang="it-IT" sz="1600" b="0" i="0" u="none" strike="noStrike" dirty="0">
                          <a:solidFill>
                            <a:srgbClr val="000000"/>
                          </a:solidFill>
                          <a:effectLst/>
                          <a:latin typeface="Calibri" panose="020F0502020204030204" pitchFamily="34" charset="0"/>
                        </a:rPr>
                        <a:t>14,6 </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r" fontAlgn="ctr"/>
                      <a:r>
                        <a:rPr lang="it-IT" sz="1600" b="0" i="0" u="none" strike="noStrike" dirty="0">
                          <a:solidFill>
                            <a:srgbClr val="000000"/>
                          </a:solidFill>
                          <a:effectLst/>
                          <a:latin typeface="Calibri" panose="020F0502020204030204" pitchFamily="34" charset="0"/>
                        </a:rPr>
                        <a:t>36,0 </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r" fontAlgn="ctr"/>
                      <a:r>
                        <a:rPr lang="it-IT" sz="1600" b="0" i="0" u="none" strike="noStrike" dirty="0">
                          <a:solidFill>
                            <a:srgbClr val="000000"/>
                          </a:solidFill>
                          <a:effectLst/>
                          <a:latin typeface="Calibri" panose="020F0502020204030204" pitchFamily="34" charset="0"/>
                        </a:rPr>
                        <a:t>45,0 </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accent2">
                        <a:lumMod val="20000"/>
                        <a:lumOff val="80000"/>
                      </a:schemeClr>
                    </a:solidFill>
                  </a:tcPr>
                </a:tc>
                <a:tc>
                  <a:txBody>
                    <a:bodyPr/>
                    <a:lstStyle/>
                    <a:p>
                      <a:pPr algn="r" fontAlgn="ctr"/>
                      <a:r>
                        <a:rPr lang="it-IT" sz="1600" b="0" i="0" u="none" strike="noStrike" dirty="0">
                          <a:solidFill>
                            <a:srgbClr val="000000"/>
                          </a:solidFill>
                          <a:effectLst/>
                          <a:latin typeface="Calibri" panose="020F0502020204030204" pitchFamily="34" charset="0"/>
                        </a:rPr>
                        <a:t>100,0 </a:t>
                      </a:r>
                    </a:p>
                  </a:txBody>
                  <a:tcPr marL="9525" marR="9525" marT="9525" marB="0" anchor="ctr">
                    <a:lnL>
                      <a:noFill/>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l" fontAlgn="b"/>
                      <a:r>
                        <a:rPr lang="it-IT" sz="1600" b="0" i="0" u="none" strike="noStrike" dirty="0">
                          <a:solidFill>
                            <a:srgbClr val="000000"/>
                          </a:solidFill>
                          <a:effectLst/>
                          <a:latin typeface="Calibri" panose="020F0502020204030204" pitchFamily="34" charset="0"/>
                        </a:rPr>
                        <a:t>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algn="r" fontAlgn="b"/>
                      <a:r>
                        <a:rPr lang="it-IT" sz="1600" b="0" i="0" u="none" strike="noStrike" dirty="0">
                          <a:solidFill>
                            <a:srgbClr val="000000"/>
                          </a:solidFill>
                          <a:effectLst/>
                          <a:latin typeface="Calibri" panose="020F0502020204030204" pitchFamily="34" charset="0"/>
                        </a:rPr>
                        <a:t>81,0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253677488"/>
                  </a:ext>
                </a:extLst>
              </a:tr>
              <a:tr h="384299">
                <a:tc>
                  <a:txBody>
                    <a:bodyPr/>
                    <a:lstStyle/>
                    <a:p>
                      <a:pPr algn="l" fontAlgn="t"/>
                      <a:r>
                        <a:rPr lang="it-IT" sz="1600" b="0" i="0" u="none" strike="noStrike" dirty="0">
                          <a:solidFill>
                            <a:srgbClr val="000000"/>
                          </a:solidFill>
                          <a:effectLst/>
                          <a:latin typeface="Calibri" panose="020F0502020204030204" pitchFamily="34" charset="0"/>
                        </a:rPr>
                        <a:t> Rinnovamento delle attività </a:t>
                      </a:r>
                    </a:p>
                  </a:txBody>
                  <a:tcPr marL="9525" marR="9525" marT="9525"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600" b="0" i="0" u="none" strike="noStrike" dirty="0">
                          <a:solidFill>
                            <a:srgbClr val="000000"/>
                          </a:solidFill>
                          <a:effectLst/>
                          <a:latin typeface="Calibri" panose="020F0502020204030204" pitchFamily="34" charset="0"/>
                        </a:rPr>
                        <a:t>4,7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600" b="0" i="0" u="none" strike="noStrike" dirty="0">
                          <a:solidFill>
                            <a:srgbClr val="000000"/>
                          </a:solidFill>
                          <a:effectLst/>
                          <a:latin typeface="Calibri" panose="020F0502020204030204" pitchFamily="34" charset="0"/>
                        </a:rPr>
                        <a:t>16,0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600" b="0" i="0" u="none" strike="noStrike" dirty="0">
                          <a:solidFill>
                            <a:srgbClr val="000000"/>
                          </a:solidFill>
                          <a:effectLst/>
                          <a:latin typeface="Calibri" panose="020F0502020204030204" pitchFamily="34" charset="0"/>
                        </a:rPr>
                        <a:t>40,7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600" b="0" i="0" u="none" strike="noStrike" dirty="0">
                          <a:solidFill>
                            <a:srgbClr val="000000"/>
                          </a:solidFill>
                          <a:effectLst/>
                          <a:latin typeface="Calibri" panose="020F0502020204030204" pitchFamily="34" charset="0"/>
                        </a:rPr>
                        <a:t>38,7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accent2">
                        <a:lumMod val="20000"/>
                        <a:lumOff val="80000"/>
                      </a:schemeClr>
                    </a:solidFill>
                  </a:tcPr>
                </a:tc>
                <a:tc>
                  <a:txBody>
                    <a:bodyPr/>
                    <a:lstStyle/>
                    <a:p>
                      <a:pPr algn="r" fontAlgn="ctr"/>
                      <a:r>
                        <a:rPr lang="it-IT" sz="1600" b="0" i="0" u="none" strike="noStrike" dirty="0">
                          <a:solidFill>
                            <a:srgbClr val="000000"/>
                          </a:solidFill>
                          <a:effectLst/>
                          <a:latin typeface="Calibri" panose="020F0502020204030204" pitchFamily="34" charset="0"/>
                        </a:rPr>
                        <a:t>100,0 </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algn="l" fontAlgn="b"/>
                      <a:r>
                        <a:rPr lang="it-IT" sz="1600" b="0" i="0" u="none" strike="noStrike" dirty="0">
                          <a:solidFill>
                            <a:srgbClr val="000000"/>
                          </a:solidFill>
                          <a:effectLst/>
                          <a:latin typeface="Calibri" panose="020F0502020204030204" pitchFamily="34" charset="0"/>
                        </a:rPr>
                        <a:t>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algn="r" fontAlgn="b"/>
                      <a:r>
                        <a:rPr lang="it-IT" sz="1600" b="0" i="0" u="none" strike="noStrike" dirty="0">
                          <a:solidFill>
                            <a:srgbClr val="000000"/>
                          </a:solidFill>
                          <a:effectLst/>
                          <a:latin typeface="Calibri" panose="020F0502020204030204" pitchFamily="34" charset="0"/>
                        </a:rPr>
                        <a:t>79,4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981444189"/>
                  </a:ext>
                </a:extLst>
              </a:tr>
              <a:tr h="405613">
                <a:tc>
                  <a:txBody>
                    <a:bodyPr/>
                    <a:lstStyle/>
                    <a:p>
                      <a:pPr algn="l" fontAlgn="t"/>
                      <a:r>
                        <a:rPr lang="it-IT" sz="1600" b="0" i="0" u="none" strike="noStrike">
                          <a:solidFill>
                            <a:srgbClr val="000000"/>
                          </a:solidFill>
                          <a:effectLst/>
                          <a:latin typeface="Calibri" panose="020F0502020204030204" pitchFamily="34" charset="0"/>
                        </a:rPr>
                        <a:t> Progettare con altri e costruire partenariati  </a:t>
                      </a:r>
                    </a:p>
                  </a:txBody>
                  <a:tcPr marL="9525" marR="9525" marT="9525"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600" b="0" i="0" u="none" strike="noStrike" dirty="0">
                          <a:solidFill>
                            <a:srgbClr val="000000"/>
                          </a:solidFill>
                          <a:effectLst/>
                          <a:latin typeface="Calibri" panose="020F0502020204030204" pitchFamily="34" charset="0"/>
                        </a:rPr>
                        <a:t>7,0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600" b="0" i="0" u="none" strike="noStrike" dirty="0">
                          <a:solidFill>
                            <a:srgbClr val="000000"/>
                          </a:solidFill>
                          <a:effectLst/>
                          <a:latin typeface="Calibri" panose="020F0502020204030204" pitchFamily="34" charset="0"/>
                        </a:rPr>
                        <a:t>20,5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600" b="0" i="0" u="none" strike="noStrike" dirty="0">
                          <a:solidFill>
                            <a:srgbClr val="000000"/>
                          </a:solidFill>
                          <a:effectLst/>
                          <a:latin typeface="Calibri" panose="020F0502020204030204" pitchFamily="34" charset="0"/>
                        </a:rPr>
                        <a:t>36,6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600" b="0" i="0" u="none" strike="noStrike" dirty="0">
                          <a:solidFill>
                            <a:srgbClr val="000000"/>
                          </a:solidFill>
                          <a:effectLst/>
                          <a:latin typeface="Calibri" panose="020F0502020204030204" pitchFamily="34" charset="0"/>
                        </a:rPr>
                        <a:t>35,9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accent2">
                        <a:lumMod val="20000"/>
                        <a:lumOff val="80000"/>
                      </a:schemeClr>
                    </a:solidFill>
                  </a:tcPr>
                </a:tc>
                <a:tc>
                  <a:txBody>
                    <a:bodyPr/>
                    <a:lstStyle/>
                    <a:p>
                      <a:pPr algn="r" fontAlgn="ctr"/>
                      <a:r>
                        <a:rPr lang="it-IT" sz="1600" b="0" i="0" u="none" strike="noStrike" dirty="0">
                          <a:solidFill>
                            <a:srgbClr val="000000"/>
                          </a:solidFill>
                          <a:effectLst/>
                          <a:latin typeface="Calibri" panose="020F0502020204030204" pitchFamily="34" charset="0"/>
                        </a:rPr>
                        <a:t>100,0 </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algn="l" fontAlgn="b"/>
                      <a:r>
                        <a:rPr lang="it-IT" sz="1600" b="0" i="0" u="none" strike="noStrike">
                          <a:solidFill>
                            <a:srgbClr val="000000"/>
                          </a:solidFill>
                          <a:effectLst/>
                          <a:latin typeface="Calibri" panose="020F0502020204030204" pitchFamily="34" charset="0"/>
                        </a:rPr>
                        <a:t>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algn="r" fontAlgn="b"/>
                      <a:r>
                        <a:rPr lang="it-IT" sz="1600" b="0" i="0" u="none" strike="noStrike" dirty="0">
                          <a:solidFill>
                            <a:srgbClr val="000000"/>
                          </a:solidFill>
                          <a:effectLst/>
                          <a:latin typeface="Calibri" panose="020F0502020204030204" pitchFamily="34" charset="0"/>
                        </a:rPr>
                        <a:t>72,5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182788411"/>
                  </a:ext>
                </a:extLst>
              </a:tr>
              <a:tr h="405613">
                <a:tc>
                  <a:txBody>
                    <a:bodyPr/>
                    <a:lstStyle/>
                    <a:p>
                      <a:pPr algn="l" fontAlgn="t"/>
                      <a:r>
                        <a:rPr lang="it-IT" sz="1600" b="0" i="0" u="none" strike="noStrike">
                          <a:solidFill>
                            <a:srgbClr val="000000"/>
                          </a:solidFill>
                          <a:effectLst/>
                          <a:latin typeface="Calibri" panose="020F0502020204030204" pitchFamily="34" charset="0"/>
                        </a:rPr>
                        <a:t> Digitalizzazione dell’ETS  </a:t>
                      </a:r>
                    </a:p>
                  </a:txBody>
                  <a:tcPr marL="9525" marR="9525" marT="9525"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600" b="0" i="0" u="none" strike="noStrike" dirty="0">
                          <a:solidFill>
                            <a:srgbClr val="000000"/>
                          </a:solidFill>
                          <a:effectLst/>
                          <a:latin typeface="Calibri" panose="020F0502020204030204" pitchFamily="34" charset="0"/>
                        </a:rPr>
                        <a:t>7,2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600" b="0" i="0" u="none" strike="noStrike" dirty="0">
                          <a:solidFill>
                            <a:srgbClr val="000000"/>
                          </a:solidFill>
                          <a:effectLst/>
                          <a:latin typeface="Calibri" panose="020F0502020204030204" pitchFamily="34" charset="0"/>
                        </a:rPr>
                        <a:t>20,3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600" b="0" i="0" u="none" strike="noStrike" dirty="0">
                          <a:solidFill>
                            <a:srgbClr val="000000"/>
                          </a:solidFill>
                          <a:effectLst/>
                          <a:latin typeface="Calibri" panose="020F0502020204030204" pitchFamily="34" charset="0"/>
                        </a:rPr>
                        <a:t>41,0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ctr"/>
                      <a:r>
                        <a:rPr lang="it-IT" sz="1600" b="0" i="0" u="none" strike="noStrike" dirty="0">
                          <a:solidFill>
                            <a:srgbClr val="000000"/>
                          </a:solidFill>
                          <a:effectLst/>
                          <a:latin typeface="Calibri" panose="020F0502020204030204" pitchFamily="34" charset="0"/>
                        </a:rPr>
                        <a:t>31,5 </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accent2">
                        <a:lumMod val="20000"/>
                        <a:lumOff val="80000"/>
                      </a:schemeClr>
                    </a:solidFill>
                  </a:tcPr>
                </a:tc>
                <a:tc>
                  <a:txBody>
                    <a:bodyPr/>
                    <a:lstStyle/>
                    <a:p>
                      <a:pPr algn="r" fontAlgn="ctr"/>
                      <a:r>
                        <a:rPr lang="it-IT" sz="1600" b="0" i="0" u="none" strike="noStrike" dirty="0">
                          <a:solidFill>
                            <a:srgbClr val="000000"/>
                          </a:solidFill>
                          <a:effectLst/>
                          <a:latin typeface="Calibri" panose="020F0502020204030204" pitchFamily="34" charset="0"/>
                        </a:rPr>
                        <a:t>100,0 </a:t>
                      </a:r>
                    </a:p>
                  </a:txBody>
                  <a:tcPr marL="9525" marR="9525" marT="9525"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algn="l" fontAlgn="b"/>
                      <a:r>
                        <a:rPr lang="it-IT" sz="1600" b="0" i="0" u="none" strike="noStrike">
                          <a:solidFill>
                            <a:srgbClr val="000000"/>
                          </a:solidFill>
                          <a:effectLst/>
                          <a:latin typeface="Calibri" panose="020F0502020204030204" pitchFamily="34" charset="0"/>
                        </a:rPr>
                        <a:t>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algn="r" fontAlgn="b"/>
                      <a:r>
                        <a:rPr lang="it-IT" sz="1600" b="0" i="0" u="none" strike="noStrike" dirty="0">
                          <a:solidFill>
                            <a:srgbClr val="000000"/>
                          </a:solidFill>
                          <a:effectLst/>
                          <a:latin typeface="Calibri" panose="020F0502020204030204" pitchFamily="34" charset="0"/>
                        </a:rPr>
                        <a:t>72,5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527333107"/>
                  </a:ext>
                </a:extLst>
              </a:tr>
              <a:tr h="363198">
                <a:tc>
                  <a:txBody>
                    <a:bodyPr/>
                    <a:lstStyle/>
                    <a:p>
                      <a:pPr algn="l" fontAlgn="t"/>
                      <a:r>
                        <a:rPr lang="it-IT" sz="1600" b="0" i="0" u="none" strike="noStrike" dirty="0">
                          <a:solidFill>
                            <a:srgbClr val="000000"/>
                          </a:solidFill>
                          <a:effectLst/>
                          <a:latin typeface="Calibri" panose="020F0502020204030204" pitchFamily="34" charset="0"/>
                        </a:rPr>
                        <a:t> Gestione eco-sostenibile dell’ETS </a:t>
                      </a:r>
                    </a:p>
                  </a:txBody>
                  <a:tcPr marL="9525" marR="9525" marT="9525" marB="0" anchor="ctr">
                    <a:lnL w="6350" cap="flat" cmpd="sng" algn="ctr">
                      <a:noFill/>
                      <a:prstDash val="solid"/>
                      <a:round/>
                      <a:headEnd type="none" w="med" len="med"/>
                      <a:tailEnd type="none" w="med" len="med"/>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it-IT" sz="1600" b="0" i="0" u="none" strike="noStrike" dirty="0">
                          <a:solidFill>
                            <a:srgbClr val="000000"/>
                          </a:solidFill>
                          <a:effectLst/>
                          <a:latin typeface="Calibri" panose="020F0502020204030204" pitchFamily="34" charset="0"/>
                        </a:rPr>
                        <a:t>10,8 </a:t>
                      </a:r>
                    </a:p>
                  </a:txBody>
                  <a:tcPr marL="9525" marR="9525" marT="9525"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algn="r" fontAlgn="ctr"/>
                      <a:r>
                        <a:rPr lang="it-IT" sz="1600" b="0" i="0" u="none" strike="noStrike" dirty="0">
                          <a:solidFill>
                            <a:srgbClr val="000000"/>
                          </a:solidFill>
                          <a:effectLst/>
                          <a:latin typeface="Calibri" panose="020F0502020204030204" pitchFamily="34" charset="0"/>
                        </a:rPr>
                        <a:t>27,3 </a:t>
                      </a:r>
                    </a:p>
                  </a:txBody>
                  <a:tcPr marL="9525" marR="9525" marT="9525"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it-IT" sz="1600" b="0" i="0" u="none" strike="noStrike" dirty="0">
                          <a:solidFill>
                            <a:srgbClr val="000000"/>
                          </a:solidFill>
                          <a:effectLst/>
                          <a:latin typeface="Calibri" panose="020F0502020204030204" pitchFamily="34" charset="0"/>
                        </a:rPr>
                        <a:t>33,9 </a:t>
                      </a:r>
                    </a:p>
                  </a:txBody>
                  <a:tcPr marL="9525" marR="9525" marT="9525"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it-IT" sz="1600" b="0" i="0" u="none" strike="noStrike" dirty="0">
                          <a:solidFill>
                            <a:srgbClr val="000000"/>
                          </a:solidFill>
                          <a:effectLst/>
                          <a:latin typeface="Calibri" panose="020F0502020204030204" pitchFamily="34" charset="0"/>
                        </a:rPr>
                        <a:t>28,0 </a:t>
                      </a:r>
                    </a:p>
                  </a:txBody>
                  <a:tcPr marL="9525" marR="9525" marT="9525"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r" fontAlgn="ctr"/>
                      <a:r>
                        <a:rPr lang="it-IT" sz="1600" b="0" i="0" u="none" strike="noStrike" dirty="0">
                          <a:solidFill>
                            <a:srgbClr val="000000"/>
                          </a:solidFill>
                          <a:effectLst/>
                          <a:latin typeface="Calibri" panose="020F0502020204030204" pitchFamily="34" charset="0"/>
                        </a:rPr>
                        <a:t>100,0 </a:t>
                      </a:r>
                    </a:p>
                  </a:txBody>
                  <a:tcPr marL="9525" marR="9525" marT="9525" marB="0" anchor="ctr">
                    <a:lnL>
                      <a:noFill/>
                    </a:lnL>
                    <a:lnR w="6350" cap="flat" cmpd="sng" algn="ctr">
                      <a:no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it-IT" sz="1600" b="0" i="0" u="none" strike="noStrike" dirty="0">
                          <a:solidFill>
                            <a:srgbClr val="000000"/>
                          </a:solidFill>
                          <a:effectLst/>
                          <a:latin typeface="Calibri" panose="020F0502020204030204" pitchFamily="34" charset="0"/>
                        </a:rPr>
                        <a:t>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algn="r" fontAlgn="b"/>
                      <a:r>
                        <a:rPr lang="it-IT" sz="1600" b="0" i="0" u="none" strike="noStrike" dirty="0">
                          <a:solidFill>
                            <a:srgbClr val="000000"/>
                          </a:solidFill>
                          <a:effectLst/>
                          <a:latin typeface="Calibri" panose="020F0502020204030204" pitchFamily="34" charset="0"/>
                        </a:rPr>
                        <a:t>61,9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288426576"/>
                  </a:ext>
                </a:extLst>
              </a:tr>
            </a:tbl>
          </a:graphicData>
        </a:graphic>
      </p:graphicFrame>
      <p:sp>
        <p:nvSpPr>
          <p:cNvPr id="27" name="CasellaDiTesto 26">
            <a:extLst>
              <a:ext uri="{FF2B5EF4-FFF2-40B4-BE49-F238E27FC236}">
                <a16:creationId xmlns:a16="http://schemas.microsoft.com/office/drawing/2014/main" id="{758E2574-EF5C-4F99-AEFF-829B1EFBD270}"/>
              </a:ext>
            </a:extLst>
          </p:cNvPr>
          <p:cNvSpPr txBox="1"/>
          <p:nvPr/>
        </p:nvSpPr>
        <p:spPr>
          <a:xfrm>
            <a:off x="4096671" y="692138"/>
            <a:ext cx="4871407" cy="369332"/>
          </a:xfrm>
          <a:prstGeom prst="rect">
            <a:avLst/>
          </a:prstGeom>
          <a:noFill/>
        </p:spPr>
        <p:txBody>
          <a:bodyPr wrap="square">
            <a:spAutoFit/>
          </a:bodyPr>
          <a:lstStyle/>
          <a:p>
            <a:pPr algn="l" fontAlgn="b">
              <a:spcBef>
                <a:spcPts val="0"/>
              </a:spcBef>
              <a:spcAft>
                <a:spcPts val="0"/>
              </a:spcAft>
            </a:pPr>
            <a:r>
              <a:rPr lang="it-IT" sz="1800" b="1" i="0" u="none" strike="noStrike" dirty="0">
                <a:solidFill>
                  <a:schemeClr val="accent2"/>
                </a:solidFill>
                <a:effectLst/>
                <a:latin typeface="Calibri" panose="020F0502020204030204" pitchFamily="34" charset="0"/>
              </a:rPr>
              <a:t>Progettazione e innovazione, val.%    (N=445)</a:t>
            </a:r>
            <a:endParaRPr lang="it-IT" sz="3600" b="0" i="0" u="none" strike="noStrike" dirty="0">
              <a:solidFill>
                <a:schemeClr val="accent2"/>
              </a:solidFill>
              <a:effectLst/>
              <a:latin typeface="Arial" panose="020B0604020202020204" pitchFamily="34" charset="0"/>
            </a:endParaRPr>
          </a:p>
        </p:txBody>
      </p:sp>
      <p:sp>
        <p:nvSpPr>
          <p:cNvPr id="28" name="CasellaDiTesto 27">
            <a:extLst>
              <a:ext uri="{FF2B5EF4-FFF2-40B4-BE49-F238E27FC236}">
                <a16:creationId xmlns:a16="http://schemas.microsoft.com/office/drawing/2014/main" id="{F6A86AB7-F98B-46B9-9CDE-B3241F6E4937}"/>
              </a:ext>
            </a:extLst>
          </p:cNvPr>
          <p:cNvSpPr txBox="1"/>
          <p:nvPr/>
        </p:nvSpPr>
        <p:spPr>
          <a:xfrm>
            <a:off x="2396277" y="1327787"/>
            <a:ext cx="8772940" cy="247632"/>
          </a:xfrm>
          <a:prstGeom prst="rect">
            <a:avLst/>
          </a:prstGeom>
          <a:noFill/>
        </p:spPr>
        <p:txBody>
          <a:bodyPr wrap="square">
            <a:spAutoFit/>
          </a:bodyPr>
          <a:lstStyle/>
          <a:p>
            <a:pPr algn="just">
              <a:lnSpc>
                <a:spcPts val="1000"/>
              </a:lnSpc>
              <a:spcBef>
                <a:spcPts val="300"/>
              </a:spcBef>
              <a:spcAft>
                <a:spcPts val="0"/>
              </a:spcAft>
              <a:tabLst>
                <a:tab pos="3330575" algn="l"/>
              </a:tabLst>
            </a:pPr>
            <a:r>
              <a:rPr lang="it-IT" spc="-20" dirty="0">
                <a:latin typeface="Calibri" panose="020F0502020204030204" pitchFamily="34" charset="0"/>
                <a:ea typeface="Times New Roman" panose="02020603050405020304" pitchFamily="18" charset="0"/>
                <a:cs typeface="Times New Roman" panose="02020603050405020304" pitchFamily="18" charset="0"/>
              </a:rPr>
              <a:t>I</a:t>
            </a:r>
            <a:r>
              <a:rPr lang="it-IT" sz="1800" i="0" spc="-20" dirty="0">
                <a:effectLst/>
                <a:latin typeface="Calibri" panose="020F0502020204030204" pitchFamily="34" charset="0"/>
                <a:ea typeface="Times New Roman" panose="02020603050405020304" pitchFamily="18" charset="0"/>
                <a:cs typeface="Times New Roman" panose="02020603050405020304" pitchFamily="18" charset="0"/>
              </a:rPr>
              <a:t>n base alla tua esperienza di gestione dell’ETS,  quanta rilevanza rivestono i seguenti aspetti?</a:t>
            </a:r>
            <a:endParaRPr lang="it-IT" sz="1800" i="1"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29" name="CasellaDiTesto 28">
            <a:extLst>
              <a:ext uri="{FF2B5EF4-FFF2-40B4-BE49-F238E27FC236}">
                <a16:creationId xmlns:a16="http://schemas.microsoft.com/office/drawing/2014/main" id="{E5720B90-56A8-4FA9-BB7C-4A2208361FD4}"/>
              </a:ext>
            </a:extLst>
          </p:cNvPr>
          <p:cNvSpPr txBox="1"/>
          <p:nvPr/>
        </p:nvSpPr>
        <p:spPr>
          <a:xfrm>
            <a:off x="3148555" y="1717920"/>
            <a:ext cx="6096000" cy="234488"/>
          </a:xfrm>
          <a:prstGeom prst="rect">
            <a:avLst/>
          </a:prstGeom>
          <a:noFill/>
        </p:spPr>
        <p:txBody>
          <a:bodyPr wrap="square">
            <a:spAutoFit/>
          </a:bodyPr>
          <a:lstStyle/>
          <a:p>
            <a:pPr algn="ctr">
              <a:lnSpc>
                <a:spcPts val="1000"/>
              </a:lnSpc>
              <a:spcBef>
                <a:spcPts val="300"/>
              </a:spcBef>
              <a:spcAft>
                <a:spcPts val="0"/>
              </a:spcAft>
              <a:tabLst>
                <a:tab pos="3330575" algn="l"/>
              </a:tabLst>
            </a:pPr>
            <a:r>
              <a:rPr lang="it-IT" sz="1400" i="0" spc="-20" dirty="0">
                <a:effectLst/>
                <a:latin typeface="Calibri" panose="020F0502020204030204" pitchFamily="34" charset="0"/>
                <a:ea typeface="Times New Roman" panose="02020603050405020304" pitchFamily="18" charset="0"/>
                <a:cs typeface="Times New Roman" panose="02020603050405020304" pitchFamily="18" charset="0"/>
              </a:rPr>
              <a:t>1 “nessuna importanza” e  4 “massima importanza”</a:t>
            </a:r>
            <a:endParaRPr lang="it-IT" sz="1400" i="1"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9" name="CasellaDiTesto 8">
            <a:extLst>
              <a:ext uri="{FF2B5EF4-FFF2-40B4-BE49-F238E27FC236}">
                <a16:creationId xmlns:a16="http://schemas.microsoft.com/office/drawing/2014/main" id="{F727359D-F3F1-4E1F-AF7F-49750A2D84A9}"/>
              </a:ext>
            </a:extLst>
          </p:cNvPr>
          <p:cNvSpPr txBox="1"/>
          <p:nvPr/>
        </p:nvSpPr>
        <p:spPr>
          <a:xfrm>
            <a:off x="548441" y="5404724"/>
            <a:ext cx="11296229" cy="738664"/>
          </a:xfrm>
          <a:prstGeom prst="rect">
            <a:avLst/>
          </a:prstGeom>
          <a:noFill/>
        </p:spPr>
        <p:txBody>
          <a:bodyPr wrap="square" rtlCol="0">
            <a:spAutoFit/>
          </a:bodyPr>
          <a:lstStyle/>
          <a:p>
            <a:pPr marL="285750" indent="-285750">
              <a:buFont typeface="Arial" panose="020B0604020202020204" pitchFamily="34" charset="0"/>
              <a:buChar char="•"/>
            </a:pPr>
            <a:r>
              <a:rPr lang="it-IT" sz="1400" dirty="0"/>
              <a:t>Significative le differenze di genere nell’incidenza dei «</a:t>
            </a:r>
            <a:r>
              <a:rPr lang="it-IT" sz="1400" dirty="0" smtClean="0"/>
              <a:t>massima importanza»: </a:t>
            </a:r>
            <a:r>
              <a:rPr lang="it-IT" sz="1400" dirty="0"/>
              <a:t>conoscenza territorio (F 50,2 | M 39,3), progettazione (F 44,4 | M </a:t>
            </a:r>
            <a:r>
              <a:rPr lang="it-IT" sz="1400" dirty="0" smtClean="0"/>
              <a:t>27,7</a:t>
            </a:r>
            <a:r>
              <a:rPr lang="it-IT" sz="1400" dirty="0"/>
              <a:t>), rinnovamento (F 42,4 |  M 35,1) e gestione ecosostenibile  (F 32,4| M 23,7).</a:t>
            </a:r>
          </a:p>
          <a:p>
            <a:pPr marL="285750" indent="-285750">
              <a:buFont typeface="Arial" panose="020B0604020202020204" pitchFamily="34" charset="0"/>
              <a:buChar char="•"/>
            </a:pPr>
            <a:r>
              <a:rPr lang="it-IT" sz="1400" dirty="0"/>
              <a:t>Nella conoscenza del territorio le APS  attribuiscono </a:t>
            </a:r>
            <a:r>
              <a:rPr lang="it-IT" sz="1400" dirty="0" smtClean="0"/>
              <a:t>«massima importanza» </a:t>
            </a:r>
            <a:r>
              <a:rPr lang="it-IT" sz="1400" dirty="0"/>
              <a:t>nel 47,0%, le ODV nel 41,5%.</a:t>
            </a:r>
            <a:endParaRPr lang="it-IT" dirty="0"/>
          </a:p>
        </p:txBody>
      </p:sp>
    </p:spTree>
    <p:extLst>
      <p:ext uri="{BB962C8B-B14F-4D97-AF65-F5344CB8AC3E}">
        <p14:creationId xmlns:p14="http://schemas.microsoft.com/office/powerpoint/2010/main" val="492499857"/>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1448</TotalTime>
  <Words>3462</Words>
  <Application>Microsoft Office PowerPoint</Application>
  <PresentationFormat>Widescreen</PresentationFormat>
  <Paragraphs>602</Paragraphs>
  <Slides>26</Slides>
  <Notes>26</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26</vt:i4>
      </vt:variant>
    </vt:vector>
  </HeadingPairs>
  <TitlesOfParts>
    <vt:vector size="32" baseType="lpstr">
      <vt:lpstr>Arial</vt:lpstr>
      <vt:lpstr>Calibri</vt:lpstr>
      <vt:lpstr>Calibri Light</vt:lpstr>
      <vt:lpstr>Times New Roman</vt:lpstr>
      <vt:lpstr>Wingdings</vt:lpstr>
      <vt:lpstr>Tema di Office</vt:lpstr>
      <vt:lpstr>Presentazione dei risultati dell’indagine sui fabbisogni degli ETS e volontari del CSV FVG</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1 LICENZA MANZINI</dc:creator>
  <cp:lastModifiedBy>Federico Coan</cp:lastModifiedBy>
  <cp:revision>44</cp:revision>
  <cp:lastPrinted>2021-11-12T10:24:38Z</cp:lastPrinted>
  <dcterms:created xsi:type="dcterms:W3CDTF">2021-11-09T11:33:22Z</dcterms:created>
  <dcterms:modified xsi:type="dcterms:W3CDTF">2022-02-14T08:39:24Z</dcterms:modified>
</cp:coreProperties>
</file>